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65" r:id="rId4"/>
    <p:sldId id="266" r:id="rId5"/>
    <p:sldId id="278" r:id="rId6"/>
    <p:sldId id="268" r:id="rId7"/>
    <p:sldId id="269" r:id="rId8"/>
    <p:sldId id="270" r:id="rId9"/>
    <p:sldId id="271" r:id="rId10"/>
    <p:sldId id="272" r:id="rId11"/>
    <p:sldId id="273" r:id="rId12"/>
    <p:sldId id="277" r:id="rId13"/>
    <p:sldId id="274" r:id="rId14"/>
    <p:sldId id="275" r:id="rId15"/>
    <p:sldId id="276" r:id="rId16"/>
    <p:sldId id="279" r:id="rId17"/>
    <p:sldId id="290" r:id="rId18"/>
    <p:sldId id="291" r:id="rId19"/>
    <p:sldId id="28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6"/>
    <p:restoredTop sz="96191"/>
  </p:normalViewPr>
  <p:slideViewPr>
    <p:cSldViewPr snapToGrid="0">
      <p:cViewPr varScale="1">
        <p:scale>
          <a:sx n="121" d="100"/>
          <a:sy n="121" d="100"/>
        </p:scale>
        <p:origin x="3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B93F-3E2A-C74F-BFEA-D26690FE2488}" type="datetimeFigureOut">
              <a:rPr lang="en-US" smtClean="0"/>
              <a:t>1/9/25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94C52-17AB-5243-9EED-E9B9384B3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36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94C52-17AB-5243-9EED-E9B9384B32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2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94C52-17AB-5243-9EED-E9B9384B32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18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5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66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89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4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1/9/25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42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1/9/25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8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1/9/25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9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1/9/25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59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1/9/25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13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1/9/25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63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9AE07-89C6-F443-97AC-F6CE14E72020}" type="datetimeFigureOut">
              <a:rPr lang="en-US" smtClean="0"/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90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45.emf"/><Relationship Id="rId3" Type="http://schemas.openxmlformats.org/officeDocument/2006/relationships/image" Target="../media/image85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11" Type="http://schemas.openxmlformats.org/officeDocument/2006/relationships/image" Target="../media/image42.emf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92.png"/><Relationship Id="rId4" Type="http://schemas.openxmlformats.org/officeDocument/2006/relationships/image" Target="../media/image38.png"/><Relationship Id="rId9" Type="http://schemas.openxmlformats.org/officeDocument/2006/relationships/image" Target="../media/image41.emf"/><Relationship Id="rId1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9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96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emf"/><Relationship Id="rId5" Type="http://schemas.openxmlformats.org/officeDocument/2006/relationships/image" Target="../media/image105.png"/><Relationship Id="rId4" Type="http://schemas.openxmlformats.org/officeDocument/2006/relationships/image" Target="../media/image5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8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emf"/><Relationship Id="rId5" Type="http://schemas.openxmlformats.org/officeDocument/2006/relationships/image" Target="../media/image4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12" Type="http://schemas.openxmlformats.org/officeDocument/2006/relationships/image" Target="../media/image20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emf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2.png"/><Relationship Id="rId7" Type="http://schemas.openxmlformats.org/officeDocument/2006/relationships/image" Target="../media/image3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90DC1-FD22-4F2D-E0C4-2B2A96B7A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PHYS4260 Quantum Mechanics II</a:t>
            </a:r>
            <a:br>
              <a:rPr lang="en-US" dirty="0"/>
            </a:br>
            <a:r>
              <a:rPr lang="en-US" dirty="0"/>
              <a:t>Spring 2025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65166-31DD-9AC8-B957-5FC5A0C853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Symmetries and Conservation laws</a:t>
            </a:r>
          </a:p>
        </p:txBody>
      </p:sp>
    </p:spTree>
    <p:extLst>
      <p:ext uri="{BB962C8B-B14F-4D97-AF65-F5344CB8AC3E}">
        <p14:creationId xmlns:p14="http://schemas.microsoft.com/office/powerpoint/2010/main" val="2224692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D2760E03-E8C2-4837-428C-633A8D4F2E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680" y="0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b="1" dirty="0"/>
                  <a:t>Example 2: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acc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D2760E03-E8C2-4837-428C-633A8D4F2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0" y="0"/>
                <a:ext cx="10515600" cy="1325563"/>
              </a:xfrm>
              <a:prstGeom prst="rect">
                <a:avLst/>
              </a:prstGeo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733500-7B62-639A-09CB-A5ED1EB28D29}"/>
                  </a:ext>
                </a:extLst>
              </p:cNvPr>
              <p:cNvSpPr txBox="1"/>
              <p:nvPr/>
            </p:nvSpPr>
            <p:spPr>
              <a:xfrm>
                <a:off x="360680" y="1249469"/>
                <a:ext cx="85168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One can </a:t>
                </a:r>
                <a:r>
                  <a:rPr lang="en-US" sz="1800" dirty="0">
                    <a:effectLst/>
                    <a:latin typeface="ACaslonPro"/>
                  </a:rPr>
                  <a:t>apply a translation to the momentum operator and show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is left invariant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733500-7B62-639A-09CB-A5ED1EB28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0" y="1249469"/>
                <a:ext cx="8516883" cy="369332"/>
              </a:xfrm>
              <a:prstGeom prst="rect">
                <a:avLst/>
              </a:prstGeom>
              <a:blipFill>
                <a:blip r:embed="rId3"/>
                <a:stretch>
                  <a:fillRect l="-59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black letter p&#10;&#10;Description automatically generated with medium confidence">
            <a:extLst>
              <a:ext uri="{FF2B5EF4-FFF2-40B4-BE49-F238E27FC236}">
                <a16:creationId xmlns:a16="http://schemas.microsoft.com/office/drawing/2014/main" id="{4B569451-0589-1F57-F7FC-4E0548294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429" y="1754386"/>
            <a:ext cx="2503532" cy="550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DA53BE-1F87-FF86-E7E3-2AE5A67659E7}"/>
              </a:ext>
            </a:extLst>
          </p:cNvPr>
          <p:cNvSpPr txBox="1"/>
          <p:nvPr/>
        </p:nvSpPr>
        <p:spPr>
          <a:xfrm>
            <a:off x="360680" y="2440748"/>
            <a:ext cx="11617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That is, the momentum operator is unchanged by this transformation. Physically, this is because the particle’s momentum </a:t>
            </a:r>
          </a:p>
          <a:p>
            <a:r>
              <a:rPr lang="en-US" sz="1800" dirty="0">
                <a:effectLst/>
                <a:latin typeface="ACaslonPro"/>
              </a:rPr>
              <a:t>is independent of where you place the origin of your coordinates, depending only on </a:t>
            </a:r>
            <a:r>
              <a:rPr lang="en-US" sz="1800" i="1" dirty="0">
                <a:effectLst/>
                <a:latin typeface="ACaslonPro"/>
              </a:rPr>
              <a:t>differences </a:t>
            </a:r>
            <a:r>
              <a:rPr lang="en-US" sz="1800" dirty="0">
                <a:effectLst/>
                <a:latin typeface="ACaslonPro"/>
              </a:rPr>
              <a:t>in position</a:t>
            </a:r>
            <a:endParaRPr lang="en-US" dirty="0"/>
          </a:p>
        </p:txBody>
      </p:sp>
      <p:pic>
        <p:nvPicPr>
          <p:cNvPr id="9" name="Picture 8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8044707B-9455-C1B4-6AA1-955848A05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429" y="3222664"/>
            <a:ext cx="2100660" cy="4201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84F27E-805F-E0F2-BF8C-5AD0C1FB0998}"/>
                  </a:ext>
                </a:extLst>
              </p:cNvPr>
              <p:cNvSpPr txBox="1"/>
              <p:nvPr/>
            </p:nvSpPr>
            <p:spPr>
              <a:xfrm>
                <a:off x="360680" y="3683720"/>
                <a:ext cx="98285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 see that the first formula is true, we </a:t>
                </a:r>
                <a:r>
                  <a:rPr lang="en-US" sz="1800" dirty="0">
                    <a:effectLst/>
                    <a:latin typeface="CMR10"/>
                  </a:rPr>
                  <a:t>consider how the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1800" dirty="0">
                    <a:effectLst/>
                    <a:latin typeface="CMR10"/>
                  </a:rPr>
                  <a:t> acts on an arbitrary function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CMR1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84F27E-805F-E0F2-BF8C-5AD0C1FB0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0" y="3683720"/>
                <a:ext cx="9828524" cy="369332"/>
              </a:xfrm>
              <a:prstGeom prst="rect">
                <a:avLst/>
              </a:prstGeom>
              <a:blipFill>
                <a:blip r:embed="rId6"/>
                <a:stretch>
                  <a:fillRect l="-516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879D4EA1-0A22-5C4B-2CEE-ED6D65AF6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3980307"/>
            <a:ext cx="2848329" cy="2877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8F02C92-26D5-8B77-2345-C2451A747546}"/>
                  </a:ext>
                </a:extLst>
              </p:cNvPr>
              <p:cNvSpPr txBox="1"/>
              <p:nvPr/>
            </p:nvSpPr>
            <p:spPr>
              <a:xfrm>
                <a:off x="3890678" y="4436350"/>
                <a:ext cx="7387985" cy="653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effectLst/>
                    <a:latin typeface="CMR10"/>
                  </a:rPr>
                  <a:t>An alternative proof would quote the above equation and prove </a:t>
                </a:r>
                <a:r>
                  <a:rPr lang="en-US" sz="1800" dirty="0">
                    <a:effectLst/>
                    <a:highlight>
                      <a:srgbClr val="FFFF00"/>
                    </a:highlight>
                    <a:latin typeface="CMR10"/>
                  </a:rPr>
                  <a:t>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effectLst/>
                    <a:highlight>
                      <a:srgbClr val="FFFF00"/>
                    </a:highlight>
                    <a:latin typeface="CMR10"/>
                  </a:rPr>
                  <a:t>must </a:t>
                </a:r>
              </a:p>
              <a:p>
                <a:r>
                  <a:rPr lang="en-US" sz="1800" dirty="0">
                    <a:effectLst/>
                    <a:highlight>
                      <a:srgbClr val="FFFF00"/>
                    </a:highlight>
                    <a:latin typeface="CMR10"/>
                  </a:rPr>
                  <a:t>commute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sz="1800" dirty="0">
                    <a:effectLst/>
                    <a:highlight>
                      <a:srgbClr val="FFFF00"/>
                    </a:highlight>
                    <a:latin typeface="CMR10"/>
                  </a:rPr>
                  <a:t>  </a:t>
                </a:r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8F02C92-26D5-8B77-2345-C2451A747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678" y="4436350"/>
                <a:ext cx="7387985" cy="653769"/>
              </a:xfrm>
              <a:prstGeom prst="rect">
                <a:avLst/>
              </a:prstGeom>
              <a:blipFill>
                <a:blip r:embed="rId8"/>
                <a:stretch>
                  <a:fillRect l="-686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3B7315D7-EBE4-8ED5-1259-BF3E527737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8480" y="5090330"/>
            <a:ext cx="4559405" cy="41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B4102-C498-3996-E058-EFCAC4A7D796}"/>
                  </a:ext>
                </a:extLst>
              </p:cNvPr>
              <p:cNvSpPr txBox="1"/>
              <p:nvPr/>
            </p:nvSpPr>
            <p:spPr>
              <a:xfrm>
                <a:off x="3890678" y="5678071"/>
                <a:ext cx="8179402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Which is always satisfied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dirty="0"/>
                  <a:t> is unitary. Therefore,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MR10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MR10"/>
                  </a:rPr>
                  <a:t>commute, then</a:t>
                </a:r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DB4102-C498-3996-E058-EFCAC4A7D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678" y="5678071"/>
                <a:ext cx="8179402" cy="376770"/>
              </a:xfrm>
              <a:prstGeom prst="rect">
                <a:avLst/>
              </a:prstGeom>
              <a:blipFill>
                <a:blip r:embed="rId10"/>
                <a:stretch>
                  <a:fillRect l="-620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74BFDA2B-671C-3DCA-AF4F-588344BA49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3039" y="6225382"/>
            <a:ext cx="3230881" cy="413252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A91B4731-B46C-00F6-32B8-368D7C8E5FFC}"/>
              </a:ext>
            </a:extLst>
          </p:cNvPr>
          <p:cNvSpPr/>
          <p:nvPr/>
        </p:nvSpPr>
        <p:spPr>
          <a:xfrm>
            <a:off x="7498404" y="6281439"/>
            <a:ext cx="313512" cy="3187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oup of symbols with arrows&#10;&#10;Description automatically generated">
            <a:extLst>
              <a:ext uri="{FF2B5EF4-FFF2-40B4-BE49-F238E27FC236}">
                <a16:creationId xmlns:a16="http://schemas.microsoft.com/office/drawing/2014/main" id="{E9C4A05E-BA51-9E16-711E-D2FF9C403A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6401" y="6234814"/>
            <a:ext cx="1951798" cy="400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C2D71E-6C26-F6A8-2F80-2C73C394FE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9845" y="6273080"/>
            <a:ext cx="1405134" cy="327121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EA7E698B-BBB1-D85B-CC26-D34EA2962A3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36200" y="5473417"/>
            <a:ext cx="548713" cy="170546"/>
          </a:xfrm>
          <a:prstGeom prst="curvedConnector3">
            <a:avLst>
              <a:gd name="adj1" fmla="val -382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3D07D793-2AB0-4C1E-C7C6-73E87E37082B}"/>
              </a:ext>
            </a:extLst>
          </p:cNvPr>
          <p:cNvCxnSpPr/>
          <p:nvPr/>
        </p:nvCxnSpPr>
        <p:spPr>
          <a:xfrm>
            <a:off x="6895652" y="5531376"/>
            <a:ext cx="602752" cy="146695"/>
          </a:xfrm>
          <a:prstGeom prst="curvedConnector3">
            <a:avLst>
              <a:gd name="adj1" fmla="val 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black letter with arrow pointing up&#10;&#10;Description automatically generated">
            <a:extLst>
              <a:ext uri="{FF2B5EF4-FFF2-40B4-BE49-F238E27FC236}">
                <a16:creationId xmlns:a16="http://schemas.microsoft.com/office/drawing/2014/main" id="{46EA55DC-C6C3-9B03-8DD2-F0C2E56C86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8670" y="4132490"/>
            <a:ext cx="297681" cy="377826"/>
          </a:xfrm>
          <a:prstGeom prst="rect">
            <a:avLst/>
          </a:prstGeom>
        </p:spPr>
      </p:pic>
      <p:pic>
        <p:nvPicPr>
          <p:cNvPr id="20" name="Picture 1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071DA99-CCD5-D536-9828-C4EDA991D4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2302" y="4160726"/>
            <a:ext cx="446988" cy="34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15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1D4D0265-C82C-3F3A-4692-C256BCF712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680" y="0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b="1" dirty="0"/>
                  <a:t>Example 2: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acc>
                  </m:oMath>
                </a14:m>
                <a:r>
                  <a:rPr lang="en-US" dirty="0"/>
                  <a:t> general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1D4D0265-C82C-3F3A-4692-C256BCF71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0" y="0"/>
                <a:ext cx="10515600" cy="1325563"/>
              </a:xfrm>
              <a:prstGeom prst="rect">
                <a:avLst/>
              </a:prstGeo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5B7A210-190A-6BCE-1E31-2B50ACDFBDC0}"/>
              </a:ext>
            </a:extLst>
          </p:cNvPr>
          <p:cNvSpPr txBox="1"/>
          <p:nvPr/>
        </p:nvSpPr>
        <p:spPr>
          <a:xfrm>
            <a:off x="229201" y="1177477"/>
            <a:ext cx="11733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Once we know how the position and momentum operators behave under a translation, we know how </a:t>
            </a:r>
            <a:r>
              <a:rPr lang="en-US" sz="1800" i="1" dirty="0">
                <a:effectLst/>
                <a:latin typeface="ACaslonPro"/>
              </a:rPr>
              <a:t>any </a:t>
            </a:r>
            <a:r>
              <a:rPr lang="en-US" sz="1800" dirty="0">
                <a:effectLst/>
                <a:latin typeface="ACaslonPro"/>
              </a:rPr>
              <a:t>operator does, </a:t>
            </a:r>
          </a:p>
          <a:p>
            <a:r>
              <a:rPr lang="en-US" sz="1800" dirty="0">
                <a:effectLst/>
                <a:latin typeface="ACaslonPro"/>
              </a:rPr>
              <a:t>since one can always write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9B4317-342B-1398-C133-1B16E0C71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474" y="1874513"/>
            <a:ext cx="6306012" cy="590899"/>
          </a:xfrm>
          <a:prstGeom prst="rect">
            <a:avLst/>
          </a:prstGeom>
        </p:spPr>
      </p:pic>
      <p:pic>
        <p:nvPicPr>
          <p:cNvPr id="8" name="Picture 7" descr="A black symbol with numbers and symbols&#10;&#10;Description automatically generated">
            <a:extLst>
              <a:ext uri="{FF2B5EF4-FFF2-40B4-BE49-F238E27FC236}">
                <a16:creationId xmlns:a16="http://schemas.microsoft.com/office/drawing/2014/main" id="{5BD4472C-0D8D-72B9-2FF8-BAFE93F28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344" y="3013131"/>
            <a:ext cx="2975296" cy="717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881655-8F9E-4E3A-8F2B-AA4AF564F535}"/>
                  </a:ext>
                </a:extLst>
              </p:cNvPr>
              <p:cNvSpPr txBox="1"/>
              <p:nvPr/>
            </p:nvSpPr>
            <p:spPr>
              <a:xfrm>
                <a:off x="229199" y="2603145"/>
                <a:ext cx="11684737" cy="378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 prove this result, we can assume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a representation as a series expansion with constant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881655-8F9E-4E3A-8F2B-AA4AF564F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99" y="2603145"/>
                <a:ext cx="11684737" cy="378630"/>
              </a:xfrm>
              <a:prstGeom prst="rect">
                <a:avLst/>
              </a:prstGeom>
              <a:blipFill>
                <a:blip r:embed="rId5"/>
                <a:stretch>
                  <a:fillRect l="-543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black and white symbol&#10;&#10;Description automatically generated">
            <a:extLst>
              <a:ext uri="{FF2B5EF4-FFF2-40B4-BE49-F238E27FC236}">
                <a16:creationId xmlns:a16="http://schemas.microsoft.com/office/drawing/2014/main" id="{5852C5AE-F6A3-88B0-B7D1-E8C048541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9481" y="3827338"/>
            <a:ext cx="3392471" cy="6806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15CCDB5-1B4A-158C-C7D1-3197687013EC}"/>
                  </a:ext>
                </a:extLst>
              </p:cNvPr>
              <p:cNvSpPr txBox="1"/>
              <p:nvPr/>
            </p:nvSpPr>
            <p:spPr>
              <a:xfrm>
                <a:off x="229199" y="3903113"/>
                <a:ext cx="9568389" cy="12077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effectLst/>
                    <a:latin typeface="CMR10"/>
                  </a:rPr>
                  <a:t>We start by writing                                                                   </a:t>
                </a:r>
              </a:p>
              <a:p>
                <a:endParaRPr lang="en-US" dirty="0">
                  <a:latin typeface="CMR10"/>
                </a:endParaRPr>
              </a:p>
              <a:p>
                <a:r>
                  <a:rPr lang="en-US" dirty="0">
                    <a:latin typeface="CMR10"/>
                  </a:rPr>
                  <a:t>T</a:t>
                </a:r>
                <a:r>
                  <a:rPr lang="en-US" sz="1800" dirty="0">
                    <a:effectLst/>
                    <a:latin typeface="CMR10"/>
                  </a:rPr>
                  <a:t>hen, the idea is that we’re then free to insert copies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sz="1800" dirty="0">
                    <a:effectLst/>
                    <a:latin typeface="CMR1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sz="1800" dirty="0">
                    <a:effectLst/>
                    <a:latin typeface="CMSY7"/>
                  </a:rPr>
                  <a:t>†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= 1</m:t>
                    </m:r>
                  </m:oMath>
                </a14:m>
                <a:r>
                  <a:rPr lang="en-US" sz="1800" dirty="0">
                    <a:effectLst/>
                    <a:latin typeface="CMR10"/>
                  </a:rPr>
                  <a:t> wherever necessary, for example: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15CCDB5-1B4A-158C-C7D1-319768701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99" y="3903113"/>
                <a:ext cx="9568389" cy="1207767"/>
              </a:xfrm>
              <a:prstGeom prst="rect">
                <a:avLst/>
              </a:prstGeom>
              <a:blipFill>
                <a:blip r:embed="rId7"/>
                <a:stretch>
                  <a:fillRect l="-663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AC5389F-C8FA-9AAF-A51F-F3037BA90C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9067" y="4938010"/>
            <a:ext cx="6333865" cy="7425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6739C4-5801-63A6-2816-2AC532075F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199" y="5888832"/>
            <a:ext cx="7035201" cy="748188"/>
          </a:xfrm>
          <a:prstGeom prst="rect">
            <a:avLst/>
          </a:prstGeom>
        </p:spPr>
      </p:pic>
      <p:pic>
        <p:nvPicPr>
          <p:cNvPr id="19" name="Picture 1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848E0FB-06A4-6839-5309-8FFF637320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8656" y="5977601"/>
            <a:ext cx="4145280" cy="5706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DB25DE4-9A4D-868B-CF6B-12AE7DDF1D75}"/>
              </a:ext>
            </a:extLst>
          </p:cNvPr>
          <p:cNvSpPr txBox="1"/>
          <p:nvPr/>
        </p:nvSpPr>
        <p:spPr>
          <a:xfrm>
            <a:off x="229199" y="5490872"/>
            <a:ext cx="192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Then it’s clear that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8094F17-639D-5C86-578F-50D95055232E}"/>
              </a:ext>
            </a:extLst>
          </p:cNvPr>
          <p:cNvSpPr/>
          <p:nvPr/>
        </p:nvSpPr>
        <p:spPr>
          <a:xfrm>
            <a:off x="7328568" y="6067218"/>
            <a:ext cx="375920" cy="3914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00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19627-65D4-CF95-243E-C1968FB45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40" y="0"/>
            <a:ext cx="10515600" cy="1325563"/>
          </a:xfrm>
        </p:spPr>
        <p:txBody>
          <a:bodyPr/>
          <a:lstStyle/>
          <a:p>
            <a:r>
              <a:rPr lang="en-US" b="1" dirty="0"/>
              <a:t>Translational Symmetry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D8528-6C26-DB66-D703-2278FBE25586}"/>
              </a:ext>
            </a:extLst>
          </p:cNvPr>
          <p:cNvSpPr txBox="1"/>
          <p:nvPr/>
        </p:nvSpPr>
        <p:spPr>
          <a:xfrm>
            <a:off x="370840" y="1210717"/>
            <a:ext cx="116179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So far</a:t>
            </a:r>
            <a:r>
              <a:rPr lang="en-US" dirty="0">
                <a:latin typeface="ACaslonPro"/>
              </a:rPr>
              <a:t>, </a:t>
            </a:r>
            <a:r>
              <a:rPr lang="en-US" sz="1800" dirty="0">
                <a:effectLst/>
                <a:latin typeface="ACaslonPro"/>
              </a:rPr>
              <a:t>we have seen how a </a:t>
            </a:r>
            <a:r>
              <a:rPr lang="en-US" sz="1800" i="1" dirty="0">
                <a:effectLst/>
                <a:latin typeface="ACaslonPro"/>
              </a:rPr>
              <a:t>function </a:t>
            </a:r>
            <a:r>
              <a:rPr lang="en-US" sz="1800" dirty="0">
                <a:effectLst/>
                <a:latin typeface="ACaslonPro"/>
              </a:rPr>
              <a:t>behaves under a translation and how an </a:t>
            </a:r>
            <a:r>
              <a:rPr lang="en-US" sz="1800" i="1" dirty="0">
                <a:effectLst/>
                <a:latin typeface="ACaslonPro"/>
              </a:rPr>
              <a:t>operator </a:t>
            </a:r>
            <a:r>
              <a:rPr lang="en-US" sz="1800" dirty="0">
                <a:effectLst/>
                <a:latin typeface="ACaslonPro"/>
              </a:rPr>
              <a:t>behaves under a translation. </a:t>
            </a:r>
          </a:p>
          <a:p>
            <a:r>
              <a:rPr lang="en-US" sz="1800" dirty="0">
                <a:effectLst/>
                <a:latin typeface="ACaslonPro"/>
              </a:rPr>
              <a:t>We are now in a position to make precise the notion of a symmetry that we mentioned in the introduction. </a:t>
            </a:r>
          </a:p>
          <a:p>
            <a:endParaRPr lang="en-US" dirty="0">
              <a:latin typeface="ACaslonPro"/>
            </a:endParaRPr>
          </a:p>
          <a:p>
            <a:r>
              <a:rPr lang="en-US" sz="1800" dirty="0">
                <a:effectLst/>
                <a:highlight>
                  <a:srgbClr val="FFFF00"/>
                </a:highlight>
                <a:latin typeface="ACaslonPro"/>
              </a:rPr>
              <a:t>A system is </a:t>
            </a:r>
            <a:r>
              <a:rPr lang="en-US" sz="1800" b="1" dirty="0">
                <a:effectLst/>
                <a:highlight>
                  <a:srgbClr val="FFFF00"/>
                </a:highlight>
                <a:latin typeface="ACaslonPro"/>
              </a:rPr>
              <a:t>translationally invariant </a:t>
            </a:r>
            <a:r>
              <a:rPr lang="en-US" sz="1800" dirty="0">
                <a:effectLst/>
                <a:highlight>
                  <a:srgbClr val="FFFF00"/>
                </a:highlight>
                <a:latin typeface="ACaslonPro"/>
              </a:rPr>
              <a:t>(equivalent to saying it has translational symmetry) if the Hamiltonian is unchanged by the transformation 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9" name="Picture 8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8A6DC4B1-CCAE-1373-AB96-ED1A427FB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410" y="2688045"/>
            <a:ext cx="2586990" cy="566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D3F669-B4BF-152B-B9B8-4DD660124735}"/>
                  </a:ext>
                </a:extLst>
              </p:cNvPr>
              <p:cNvSpPr txBox="1"/>
              <p:nvPr/>
            </p:nvSpPr>
            <p:spPr>
              <a:xfrm>
                <a:off x="370840" y="3320097"/>
                <a:ext cx="6722161" cy="376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Because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sz="1800" dirty="0">
                    <a:effectLst/>
                    <a:latin typeface="ACaslonPro"/>
                  </a:rPr>
                  <a:t> is unitary, we can multiply both sides of this equation by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sz="1800" dirty="0">
                    <a:effectLst/>
                    <a:latin typeface="ACaslonPro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D3F669-B4BF-152B-B9B8-4DD66012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40" y="3320097"/>
                <a:ext cx="6722161" cy="376770"/>
              </a:xfrm>
              <a:prstGeom prst="rect">
                <a:avLst/>
              </a:prstGeom>
              <a:blipFill>
                <a:blip r:embed="rId3"/>
                <a:stretch>
                  <a:fillRect l="-943" t="-333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A810D720-0D5F-07A9-F2DF-1D90E97E0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561" y="4047214"/>
            <a:ext cx="4721860" cy="3136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70A907-B374-D98D-A67E-A92064A53F22}"/>
                  </a:ext>
                </a:extLst>
              </p:cNvPr>
              <p:cNvSpPr txBox="1"/>
              <p:nvPr/>
            </p:nvSpPr>
            <p:spPr>
              <a:xfrm>
                <a:off x="370840" y="4664411"/>
                <a:ext cx="10270119" cy="653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which means that the Hamiltonian commutes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dirty="0"/>
                  <a:t>. </a:t>
                </a:r>
                <a:r>
                  <a:rPr lang="en-US" sz="1800" dirty="0">
                    <a:effectLst/>
                    <a:latin typeface="ACaslonPro"/>
                  </a:rPr>
                  <a:t>Therefore, a system has translational symmetry if the </a:t>
                </a:r>
              </a:p>
              <a:p>
                <a:r>
                  <a:rPr lang="en-US" sz="1800" dirty="0">
                    <a:effectLst/>
                    <a:latin typeface="ACaslonPro"/>
                  </a:rPr>
                  <a:t>Hamiltonian commutes with the translation operator: 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70A907-B374-D98D-A67E-A92064A53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40" y="4664411"/>
                <a:ext cx="10270119" cy="653769"/>
              </a:xfrm>
              <a:prstGeom prst="rect">
                <a:avLst/>
              </a:prstGeom>
              <a:blipFill>
                <a:blip r:embed="rId5"/>
                <a:stretch>
                  <a:fillRect l="-617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3C9CF39F-8B8F-E621-A53C-01C3FD804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9209" y="5647283"/>
            <a:ext cx="1518862" cy="42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35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0DA356-18E6-8AAD-1533-561BAB29C125}"/>
              </a:ext>
            </a:extLst>
          </p:cNvPr>
          <p:cNvSpPr txBox="1"/>
          <p:nvPr/>
        </p:nvSpPr>
        <p:spPr>
          <a:xfrm>
            <a:off x="299662" y="1140897"/>
            <a:ext cx="10429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For a particle of mass </a:t>
            </a:r>
            <a:r>
              <a:rPr lang="en-US" sz="1800" i="1" dirty="0">
                <a:effectLst/>
                <a:latin typeface="ACaslonPro"/>
              </a:rPr>
              <a:t>m </a:t>
            </a:r>
            <a:r>
              <a:rPr lang="en-US" sz="1800" dirty="0">
                <a:effectLst/>
                <a:latin typeface="ACaslonPro"/>
              </a:rPr>
              <a:t>moving in a one-dimensional potential, the Hamiltonian is </a:t>
            </a:r>
            <a:endParaRPr lang="en-US" dirty="0"/>
          </a:p>
        </p:txBody>
      </p:sp>
      <p:pic>
        <p:nvPicPr>
          <p:cNvPr id="4" name="Picture 3" descr="A math equ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E20DC623-6617-F646-76BF-15D8A3BCE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405" y="1568318"/>
            <a:ext cx="2236470" cy="97149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8B2B4A-F326-4134-3CA3-58E660D07889}"/>
              </a:ext>
            </a:extLst>
          </p:cNvPr>
          <p:cNvSpPr txBox="1">
            <a:spLocks/>
          </p:cNvSpPr>
          <p:nvPr/>
        </p:nvSpPr>
        <p:spPr>
          <a:xfrm>
            <a:off x="37084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Translational Symmetry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C8DED7-D9E2-D9F9-1D80-EE48791EA7E8}"/>
              </a:ext>
            </a:extLst>
          </p:cNvPr>
          <p:cNvSpPr txBox="1"/>
          <p:nvPr/>
        </p:nvSpPr>
        <p:spPr>
          <a:xfrm>
            <a:off x="299662" y="2597906"/>
            <a:ext cx="3198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The transformed Hamiltonian is </a:t>
            </a:r>
            <a:endParaRPr lang="en-US" dirty="0"/>
          </a:p>
        </p:txBody>
      </p:sp>
      <p:pic>
        <p:nvPicPr>
          <p:cNvPr id="8" name="Picture 7" descr="A math equations with numbers&#10;&#10;Description automatically generated">
            <a:extLst>
              <a:ext uri="{FF2B5EF4-FFF2-40B4-BE49-F238E27FC236}">
                <a16:creationId xmlns:a16="http://schemas.microsoft.com/office/drawing/2014/main" id="{46F1A523-C62A-D84F-734A-12EB4B177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806948"/>
            <a:ext cx="2880360" cy="902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817121-36BA-D652-34FC-358A05F1CE55}"/>
                  </a:ext>
                </a:extLst>
              </p:cNvPr>
              <p:cNvSpPr txBox="1"/>
              <p:nvPr/>
            </p:nvSpPr>
            <p:spPr>
              <a:xfrm>
                <a:off x="299662" y="3839446"/>
                <a:ext cx="11815607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So, </a:t>
                </a:r>
                <a:r>
                  <a:rPr lang="en-US" sz="1800" dirty="0">
                    <a:effectLst/>
                    <a:highlight>
                      <a:srgbClr val="FFFF00"/>
                    </a:highlight>
                    <a:latin typeface="ACaslonPro"/>
                  </a:rPr>
                  <a:t>translational symmetry implies that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800" i="1" dirty="0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dirty="0" err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dirty="0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1800" i="1" dirty="0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800" i="1" dirty="0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highlight>
                      <a:srgbClr val="FFFF00"/>
                    </a:highlight>
                    <a:latin typeface="ACaslonPro"/>
                  </a:rPr>
                  <a:t>. </a:t>
                </a:r>
              </a:p>
              <a:p>
                <a:endParaRPr lang="en-US" dirty="0">
                  <a:latin typeface="ACaslonPro"/>
                </a:endParaRPr>
              </a:p>
              <a:p>
                <a:r>
                  <a:rPr lang="en-US" dirty="0"/>
                  <a:t>Now, there are two very different physical settings where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err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dirty="0" err="1" smtClean="0"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18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might arise. </a:t>
                </a:r>
              </a:p>
              <a:p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constant potential, where it holds for </a:t>
                </a:r>
                <a:r>
                  <a:rPr lang="en-US" i="1" dirty="0"/>
                  <a:t>every </a:t>
                </a:r>
                <a:r>
                  <a:rPr lang="en-US" dirty="0"/>
                  <a:t>value of </a:t>
                </a:r>
                <a:r>
                  <a:rPr lang="en-US" i="1" dirty="0"/>
                  <a:t>a</a:t>
                </a:r>
                <a:r>
                  <a:rPr lang="en-US" dirty="0"/>
                  <a:t>; such a system is said to have </a:t>
                </a:r>
                <a:r>
                  <a:rPr lang="en-US" b="1" dirty="0"/>
                  <a:t>continuous translational symmetry</a:t>
                </a:r>
                <a:r>
                  <a:rPr lang="en-US" dirty="0"/>
                  <a:t>. 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periodic potential, such as an electron might encounter in a crystal, where it holds only for a discrete set of </a:t>
                </a:r>
                <a:r>
                  <a:rPr lang="en-US" i="1" dirty="0"/>
                  <a:t>a</a:t>
                </a:r>
                <a:r>
                  <a:rPr lang="en-US" dirty="0"/>
                  <a:t>s; </a:t>
                </a:r>
              </a:p>
              <a:p>
                <a:r>
                  <a:rPr lang="en-US" dirty="0"/>
                  <a:t>       such a system is said to have </a:t>
                </a:r>
                <a:r>
                  <a:rPr lang="en-US" b="1" dirty="0"/>
                  <a:t>discrete translational symmetry</a:t>
                </a:r>
                <a:r>
                  <a:rPr lang="en-US" dirty="0"/>
                  <a:t>.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817121-36BA-D652-34FC-358A05F1C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62" y="3839446"/>
                <a:ext cx="11815607" cy="2031325"/>
              </a:xfrm>
              <a:prstGeom prst="rect">
                <a:avLst/>
              </a:prstGeom>
              <a:blipFill>
                <a:blip r:embed="rId4"/>
                <a:stretch>
                  <a:fillRect l="-430" t="-1242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734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4098247D-C933-DC44-59B5-7D5DF1E97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" y="1154292"/>
            <a:ext cx="4225290" cy="29104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36A5ABA-4D15-9AAE-418B-E0E2C8C58E76}"/>
              </a:ext>
            </a:extLst>
          </p:cNvPr>
          <p:cNvSpPr txBox="1">
            <a:spLocks/>
          </p:cNvSpPr>
          <p:nvPr/>
        </p:nvSpPr>
        <p:spPr>
          <a:xfrm>
            <a:off x="37084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Translational Symmetry</a:t>
            </a:r>
          </a:p>
        </p:txBody>
      </p:sp>
      <p:pic>
        <p:nvPicPr>
          <p:cNvPr id="6" name="Picture 5" descr="A graph of a sine wave&#10;&#10;Description automatically generated">
            <a:extLst>
              <a:ext uri="{FF2B5EF4-FFF2-40B4-BE49-F238E27FC236}">
                <a16:creationId xmlns:a16="http://schemas.microsoft.com/office/drawing/2014/main" id="{8230D7B4-C569-C9E6-D8C2-1620F33A5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309" y="1222396"/>
            <a:ext cx="4399361" cy="28423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820959-B228-4BE3-4250-5DD67FD18752}"/>
              </a:ext>
            </a:extLst>
          </p:cNvPr>
          <p:cNvSpPr txBox="1"/>
          <p:nvPr/>
        </p:nvSpPr>
        <p:spPr>
          <a:xfrm>
            <a:off x="457200" y="4480408"/>
            <a:ext cx="11419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Potentials for a system with continuous (</a:t>
            </a:r>
            <a:r>
              <a:rPr lang="en-US" dirty="0">
                <a:latin typeface="ACaslonPro"/>
              </a:rPr>
              <a:t>left</a:t>
            </a:r>
            <a:r>
              <a:rPr lang="en-US" sz="1800" dirty="0">
                <a:effectLst/>
                <a:latin typeface="ACaslonPro"/>
              </a:rPr>
              <a:t>) and discrete (</a:t>
            </a:r>
            <a:r>
              <a:rPr lang="en-US" dirty="0">
                <a:latin typeface="ACaslonPro"/>
              </a:rPr>
              <a:t>right</a:t>
            </a:r>
            <a:r>
              <a:rPr lang="en-US" sz="1800" dirty="0">
                <a:effectLst/>
                <a:latin typeface="ACaslonPro"/>
              </a:rPr>
              <a:t>) translational symmetry. In the former case the potential is the same when shifted right or left by </a:t>
            </a:r>
            <a:r>
              <a:rPr lang="en-US" sz="1800" i="1" dirty="0">
                <a:effectLst/>
                <a:latin typeface="ACaslonPro"/>
              </a:rPr>
              <a:t>any </a:t>
            </a:r>
            <a:r>
              <a:rPr lang="en-US" sz="1800" dirty="0">
                <a:effectLst/>
                <a:latin typeface="ACaslonPro"/>
              </a:rPr>
              <a:t>amount; in the latter case the potential is the same when shifted right or left by an integer multiple of </a:t>
            </a:r>
            <a:r>
              <a:rPr lang="en-US" sz="1800" i="1" dirty="0">
                <a:effectLst/>
                <a:latin typeface="ACaslonPro"/>
              </a:rPr>
              <a:t>a</a:t>
            </a:r>
            <a:r>
              <a:rPr lang="en-US" sz="1800" dirty="0">
                <a:effectLst/>
                <a:latin typeface="ACaslonPro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682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5301F-9486-FB68-FFC0-353089FB4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40" y="124529"/>
            <a:ext cx="11079480" cy="122999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Discrete Translational Symmetry and Bloch’s Theorem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021AC4-6889-D2BF-5557-0181C9F346F4}"/>
                  </a:ext>
                </a:extLst>
              </p:cNvPr>
              <p:cNvSpPr txBox="1"/>
              <p:nvPr/>
            </p:nvSpPr>
            <p:spPr>
              <a:xfrm>
                <a:off x="302260" y="1508036"/>
                <a:ext cx="11767820" cy="1761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1" dirty="0">
                    <a:effectLst/>
                    <a:latin typeface="ACaslonPro"/>
                  </a:rPr>
                  <a:t>What are the implications of translational symmetry? </a:t>
                </a:r>
                <a:r>
                  <a:rPr lang="en-US" sz="1800" dirty="0">
                    <a:effectLst/>
                    <a:latin typeface="ACaslonPro"/>
                  </a:rPr>
                  <a:t>For a QM system with a discrete translational symmetry, the most important consequence is Bloch’s theorem. </a:t>
                </a:r>
                <a:r>
                  <a:rPr lang="en-US" sz="1800" dirty="0">
                    <a:effectLst/>
                    <a:highlight>
                      <a:srgbClr val="FFFF00"/>
                    </a:highlight>
                    <a:latin typeface="ACaslonPro"/>
                  </a:rPr>
                  <a:t>The theorem specifies the form taken by the stationary states</a:t>
                </a:r>
                <a:r>
                  <a:rPr lang="en-US" sz="1800" dirty="0">
                    <a:effectLst/>
                    <a:latin typeface="ACaslonPro"/>
                  </a:rPr>
                  <a:t>. Let’s prove it.</a:t>
                </a:r>
              </a:p>
              <a:p>
                <a:endParaRPr lang="en-US" dirty="0">
                  <a:latin typeface="ACaslonPro"/>
                </a:endParaRPr>
              </a:p>
              <a:p>
                <a:r>
                  <a:rPr lang="en-US" dirty="0">
                    <a:latin typeface="ACaslonPro"/>
                  </a:rPr>
                  <a:t>We learned that if </a:t>
                </a:r>
                <a:r>
                  <a:rPr lang="en-US" sz="1800" dirty="0">
                    <a:effectLst/>
                    <a:latin typeface="ACaslonPro"/>
                  </a:rPr>
                  <a:t>two operators commute, then they have a complete set of simultaneous eigenstates. This means that if the Hamiltonian is translationally invariant (which is to say, if it commutes with the translation operator), then the eigenstates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 </a:t>
                </a:r>
                <a:r>
                  <a:rPr lang="en-US" dirty="0"/>
                  <a:t>Hamiltonian can be chosen to be simultaneously eigenstates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sz="1800" dirty="0">
                    <a:effectLst/>
                    <a:latin typeface="ACaslonPro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021AC4-6889-D2BF-5557-0181C9F34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60" y="1508036"/>
                <a:ext cx="11767820" cy="1761764"/>
              </a:xfrm>
              <a:prstGeom prst="rect">
                <a:avLst/>
              </a:prstGeom>
              <a:blipFill>
                <a:blip r:embed="rId2"/>
                <a:stretch>
                  <a:fillRect l="-539" t="-1429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9113D6B-61F3-B0A5-7522-8DB1189C0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560" y="3316178"/>
            <a:ext cx="6924040" cy="8352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28C057-BDCC-54F5-F486-2D56546F49D7}"/>
                  </a:ext>
                </a:extLst>
              </p:cNvPr>
              <p:cNvSpPr txBox="1"/>
              <p:nvPr/>
            </p:nvSpPr>
            <p:spPr>
              <a:xfrm>
                <a:off x="252009" y="4311147"/>
                <a:ext cx="11869788" cy="9339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the eigenvalue associated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dirty="0"/>
                  <a:t>. Since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dirty="0"/>
                  <a:t> is unitary,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can be written as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dirty="0"/>
                  <a:t> for some real number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. In solid state </a:t>
                </a:r>
              </a:p>
              <a:p>
                <a:r>
                  <a:rPr lang="en-US" dirty="0"/>
                  <a:t>Physics the convention is to set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the crystal momentum. Therefore, the stationary states of a particle </a:t>
                </a:r>
              </a:p>
              <a:p>
                <a:r>
                  <a:rPr lang="en-US" dirty="0"/>
                  <a:t>of mass </a:t>
                </a:r>
                <a:r>
                  <a:rPr lang="en-US" i="1" dirty="0"/>
                  <a:t>m </a:t>
                </a:r>
                <a:r>
                  <a:rPr lang="en-US" dirty="0"/>
                  <a:t>moving in a periodic potential have the property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28C057-BDCC-54F5-F486-2D56546F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09" y="4311147"/>
                <a:ext cx="11869788" cy="933974"/>
              </a:xfrm>
              <a:prstGeom prst="rect">
                <a:avLst/>
              </a:prstGeom>
              <a:blipFill>
                <a:blip r:embed="rId4"/>
                <a:stretch>
                  <a:fillRect l="-427" t="-1351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black and white math equation&#10;&#10;Description automatically generated with medium confidence">
            <a:extLst>
              <a:ext uri="{FF2B5EF4-FFF2-40B4-BE49-F238E27FC236}">
                <a16:creationId xmlns:a16="http://schemas.microsoft.com/office/drawing/2014/main" id="{79A5FE26-B688-A0A5-E4AE-918992E9A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100" y="5349964"/>
            <a:ext cx="3886200" cy="558800"/>
          </a:xfrm>
          <a:prstGeom prst="rect">
            <a:avLst/>
          </a:prstGeom>
        </p:spPr>
      </p:pic>
      <p:pic>
        <p:nvPicPr>
          <p:cNvPr id="11" name="Picture 10" descr="A black math equation&#10;&#10;Description automatically generated with medium confidence">
            <a:extLst>
              <a:ext uri="{FF2B5EF4-FFF2-40B4-BE49-F238E27FC236}">
                <a16:creationId xmlns:a16="http://schemas.microsoft.com/office/drawing/2014/main" id="{015DECAA-6FC2-6E75-9817-B0CF5A61A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60" y="6061124"/>
            <a:ext cx="2562155" cy="5790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1A7D85-1283-150D-2010-0D52F2BB6C74}"/>
              </a:ext>
            </a:extLst>
          </p:cNvPr>
          <p:cNvSpPr txBox="1"/>
          <p:nvPr/>
        </p:nvSpPr>
        <p:spPr>
          <a:xfrm>
            <a:off x="3029515" y="6165967"/>
            <a:ext cx="828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a more illuminating way of writing the equation above (and that’s Bloch’s theorem). </a:t>
            </a:r>
          </a:p>
        </p:txBody>
      </p:sp>
    </p:spTree>
    <p:extLst>
      <p:ext uri="{BB962C8B-B14F-4D97-AF65-F5344CB8AC3E}">
        <p14:creationId xmlns:p14="http://schemas.microsoft.com/office/powerpoint/2010/main" val="2760599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95535A-7B05-D010-32F7-0907B1D59FC6}"/>
              </a:ext>
            </a:extLst>
          </p:cNvPr>
          <p:cNvSpPr txBox="1">
            <a:spLocks/>
          </p:cNvSpPr>
          <p:nvPr/>
        </p:nvSpPr>
        <p:spPr>
          <a:xfrm>
            <a:off x="360680" y="0"/>
            <a:ext cx="11313160" cy="1605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Discrete Translational Symmetry and Bloch’s Theorem</a:t>
            </a:r>
            <a:r>
              <a:rPr lang="en-US" sz="4000" dirty="0"/>
              <a:t> </a:t>
            </a:r>
          </a:p>
        </p:txBody>
      </p:sp>
      <p:pic>
        <p:nvPicPr>
          <p:cNvPr id="5" name="Picture 4" descr="A black math equation&#10;&#10;Description automatically generated with medium confidence">
            <a:extLst>
              <a:ext uri="{FF2B5EF4-FFF2-40B4-BE49-F238E27FC236}">
                <a16:creationId xmlns:a16="http://schemas.microsoft.com/office/drawing/2014/main" id="{3EB3F8CF-92DE-2103-6138-C08717B4D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157" y="1373841"/>
            <a:ext cx="2562155" cy="5790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43EB8C-D273-4DDC-2187-AA1ED6796505}"/>
              </a:ext>
            </a:extLst>
          </p:cNvPr>
          <p:cNvSpPr txBox="1"/>
          <p:nvPr/>
        </p:nvSpPr>
        <p:spPr>
          <a:xfrm>
            <a:off x="360680" y="1441192"/>
            <a:ext cx="170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Bloch’s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31F669-73D6-2217-125B-7A8D872838A8}"/>
                  </a:ext>
                </a:extLst>
              </p:cNvPr>
              <p:cNvSpPr txBox="1"/>
              <p:nvPr/>
            </p:nvSpPr>
            <p:spPr>
              <a:xfrm>
                <a:off x="360680" y="2571394"/>
                <a:ext cx="11702563" cy="3979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Here,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periodic function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𝑖𝑞𝑥</m:t>
                        </m:r>
                      </m:sup>
                    </m:sSup>
                  </m:oMath>
                </a14:m>
                <a:r>
                  <a:rPr lang="en-US" dirty="0"/>
                  <a:t> is a travelling wave (recall that a travelling wave by itself </a:t>
                </a:r>
              </a:p>
              <a:p>
                <a:r>
                  <a:rPr lang="en-US" dirty="0"/>
                  <a:t>describes a </a:t>
                </a:r>
                <a:r>
                  <a:rPr lang="en-US" i="1" dirty="0"/>
                  <a:t>free </a:t>
                </a:r>
                <a:r>
                  <a:rPr lang="en-US" dirty="0"/>
                  <a:t>particle) with wavelength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Bloch’s theorem says that the stationary states of a particle in a periodic potential are periodic functions multiplying </a:t>
                </a:r>
              </a:p>
              <a:p>
                <a:r>
                  <a:rPr lang="en-US" dirty="0"/>
                  <a:t>traveling waves. Note that just because the Hamiltonian is translationally invariant, that doesn’t mean the stationary </a:t>
                </a:r>
              </a:p>
              <a:p>
                <a:r>
                  <a:rPr lang="en-US" dirty="0"/>
                  <a:t>states </a:t>
                </a:r>
                <a:r>
                  <a:rPr lang="en-US" i="1" dirty="0"/>
                  <a:t>themselves </a:t>
                </a:r>
                <a:r>
                  <a:rPr lang="en-US" dirty="0"/>
                  <a:t>are translationally invariant, it simply means that they can be chosen to be eigenstates of the translation </a:t>
                </a:r>
              </a:p>
              <a:p>
                <a:r>
                  <a:rPr lang="en-US" dirty="0"/>
                  <a:t>operator. </a:t>
                </a:r>
              </a:p>
              <a:p>
                <a:endParaRPr lang="en-US" dirty="0"/>
              </a:p>
              <a:p>
                <a:r>
                  <a:rPr lang="en-US" dirty="0"/>
                  <a:t>Bloch’s theorem is truly remarkable. It tells us that the stationary states of a particle in a periodic potential </a:t>
                </a:r>
              </a:p>
              <a:p>
                <a:r>
                  <a:rPr lang="en-US" dirty="0"/>
                  <a:t>(such as an electron in a crystal) are, apart from a periodic modulation, traveling waves. </a:t>
                </a:r>
              </a:p>
              <a:p>
                <a:r>
                  <a:rPr lang="en-US" dirty="0"/>
                  <a:t>As such, they have a nonzero velocity. </a:t>
                </a:r>
              </a:p>
              <a:p>
                <a:endParaRPr lang="en-US" sz="1800" dirty="0">
                  <a:effectLst/>
                  <a:latin typeface="ACaslonPro"/>
                </a:endParaRPr>
              </a:p>
              <a:p>
                <a:r>
                  <a:rPr lang="en-US" sz="1800" dirty="0">
                    <a:effectLst/>
                    <a:latin typeface="ACaslonPro"/>
                  </a:rPr>
                  <a:t>This means that an electron could travel through a perfect crystal without scattering! </a:t>
                </a:r>
              </a:p>
              <a:p>
                <a:r>
                  <a:rPr lang="en-US" sz="1800" dirty="0">
                    <a:effectLst/>
                    <a:latin typeface="ACaslonPro"/>
                  </a:rPr>
                  <a:t>That has dramatic implications for electronic conduction in solids. 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31F669-73D6-2217-125B-7A8D87283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0" y="2571394"/>
                <a:ext cx="11702563" cy="3979231"/>
              </a:xfrm>
              <a:prstGeom prst="rect">
                <a:avLst/>
              </a:prstGeom>
              <a:blipFill>
                <a:blip r:embed="rId3"/>
                <a:stretch>
                  <a:fillRect l="-434" t="-318" b="-1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mathematical equatio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CCAECE82-7494-9FBF-2818-CB5FE35F1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748" y="1712781"/>
            <a:ext cx="3992551" cy="858613"/>
          </a:xfrm>
          <a:prstGeom prst="rect">
            <a:avLst/>
          </a:prstGeom>
        </p:spPr>
      </p:pic>
      <p:pic>
        <p:nvPicPr>
          <p:cNvPr id="6" name="Picture 5" descr="A black and white math equation&#10;&#10;Description automatically generated with medium confidence">
            <a:extLst>
              <a:ext uri="{FF2B5EF4-FFF2-40B4-BE49-F238E27FC236}">
                <a16:creationId xmlns:a16="http://schemas.microsoft.com/office/drawing/2014/main" id="{5262937E-6BCD-D8FE-62D0-DBCDA556B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8116" y="2002103"/>
            <a:ext cx="2953845" cy="4247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CED905-3F9A-8C60-EDD9-68E09E178335}"/>
              </a:ext>
            </a:extLst>
          </p:cNvPr>
          <p:cNvSpPr txBox="1"/>
          <p:nvPr/>
        </p:nvSpPr>
        <p:spPr>
          <a:xfrm>
            <a:off x="360680" y="2030937"/>
            <a:ext cx="696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Substituting this expression in                                                          we obtain </a:t>
            </a:r>
          </a:p>
        </p:txBody>
      </p:sp>
    </p:spTree>
    <p:extLst>
      <p:ext uri="{BB962C8B-B14F-4D97-AF65-F5344CB8AC3E}">
        <p14:creationId xmlns:p14="http://schemas.microsoft.com/office/powerpoint/2010/main" val="724028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4AF0F241-2232-65E7-4D37-9E08C7EF8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05" y="1256293"/>
            <a:ext cx="11903189" cy="540201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B2583FD-BE0B-0DE2-D1D9-26586B1E2814}"/>
              </a:ext>
            </a:extLst>
          </p:cNvPr>
          <p:cNvSpPr txBox="1">
            <a:spLocks/>
          </p:cNvSpPr>
          <p:nvPr/>
        </p:nvSpPr>
        <p:spPr>
          <a:xfrm>
            <a:off x="360680" y="0"/>
            <a:ext cx="11313160" cy="1605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Discrete Translational Symmetry and Bloch’s Theorem</a:t>
            </a:r>
            <a:r>
              <a:rPr lang="en-US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5412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F01A2-AFBE-2AE1-0A45-98A83A79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40" y="13208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Continuous Translational Symmetry and Momentum Conservation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C3FDA2-8646-4FCA-7EEB-0254C70CC69F}"/>
                  </a:ext>
                </a:extLst>
              </p:cNvPr>
              <p:cNvSpPr txBox="1"/>
              <p:nvPr/>
            </p:nvSpPr>
            <p:spPr>
              <a:xfrm>
                <a:off x="370840" y="1554480"/>
                <a:ext cx="10704341" cy="653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If a system has continuous translation symmetry</a:t>
                </a:r>
                <a:r>
                  <a:rPr lang="en-US" dirty="0">
                    <a:latin typeface="ACaslonPro"/>
                  </a:rPr>
                  <a:t>, </a:t>
                </a:r>
                <a:r>
                  <a:rPr lang="en-US" sz="1800" dirty="0">
                    <a:effectLst/>
                    <a:latin typeface="ACaslonPro"/>
                  </a:rPr>
                  <a:t>then the Hamiltonian commutes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 </a:t>
                </a:r>
                <a:r>
                  <a:rPr lang="en-US" dirty="0"/>
                  <a:t>for any choice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In this case it is useful to consider an </a:t>
                </a:r>
                <a:r>
                  <a:rPr lang="en-US" b="1" dirty="0"/>
                  <a:t>infinitesimal translation </a:t>
                </a:r>
                <a:r>
                  <a:rPr lang="en-US" sz="1800" dirty="0">
                    <a:effectLst/>
                    <a:latin typeface="ACaslonPro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C3FDA2-8646-4FCA-7EEB-0254C70CC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40" y="1554480"/>
                <a:ext cx="10704341" cy="653769"/>
              </a:xfrm>
              <a:prstGeom prst="rect">
                <a:avLst/>
              </a:prstGeom>
              <a:blipFill>
                <a:blip r:embed="rId2"/>
                <a:stretch>
                  <a:fillRect l="-592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letter&#10;&#10;Description automatically generated">
            <a:extLst>
              <a:ext uri="{FF2B5EF4-FFF2-40B4-BE49-F238E27FC236}">
                <a16:creationId xmlns:a16="http://schemas.microsoft.com/office/drawing/2014/main" id="{F94EABEB-09AB-4B78-6F32-1206C900C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050" y="2208249"/>
            <a:ext cx="4354830" cy="937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269361-6F35-F3F3-F799-879DF0B7D908}"/>
              </a:ext>
            </a:extLst>
          </p:cNvPr>
          <p:cNvSpPr txBox="1"/>
          <p:nvPr/>
        </p:nvSpPr>
        <p:spPr>
          <a:xfrm>
            <a:off x="370840" y="3105388"/>
            <a:ext cx="11475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where </a:t>
            </a:r>
            <a:r>
              <a:rPr lang="el-GR" sz="1800" dirty="0">
                <a:effectLst/>
                <a:latin typeface="Tahoma" panose="020B0604030504040204" pitchFamily="34" charset="0"/>
              </a:rPr>
              <a:t>δ </a:t>
            </a:r>
            <a:r>
              <a:rPr lang="en-US" sz="1800" dirty="0">
                <a:effectLst/>
                <a:latin typeface="ACaslonPro"/>
              </a:rPr>
              <a:t>is an infinitesimal length. If the Hamiltonian has continuous translational symmetry, then it must be unchanged </a:t>
            </a:r>
          </a:p>
          <a:p>
            <a:r>
              <a:rPr lang="en-US" sz="1800" dirty="0">
                <a:effectLst/>
                <a:latin typeface="ACaslonPro"/>
              </a:rPr>
              <a:t>under any translation, including an infinitesimal one; equivalently it commutes with the translation operator, and hence 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 descr="A mathematical equation with numbers&#10;&#10;Description automatically generated">
            <a:extLst>
              <a:ext uri="{FF2B5EF4-FFF2-40B4-BE49-F238E27FC236}">
                <a16:creationId xmlns:a16="http://schemas.microsoft.com/office/drawing/2014/main" id="{48286F5B-CB5E-B783-3613-A541C6AEF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280" y="3799602"/>
            <a:ext cx="6532880" cy="9438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C1CCD5-6A1D-2FA9-05B2-0A4DC8B2AAEA}"/>
              </a:ext>
            </a:extLst>
          </p:cNvPr>
          <p:cNvSpPr txBox="1"/>
          <p:nvPr/>
        </p:nvSpPr>
        <p:spPr>
          <a:xfrm>
            <a:off x="548640" y="4937760"/>
            <a:ext cx="11526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So, if the Hamiltonian has continuous translational symmetry, it must commute with the momentum operator. And if the </a:t>
            </a:r>
          </a:p>
          <a:p>
            <a:r>
              <a:rPr lang="en-US" sz="1800" dirty="0">
                <a:effectLst/>
                <a:latin typeface="ACaslonPro"/>
              </a:rPr>
              <a:t>Hamiltonian commutes with momentum, then according to the “generalized </a:t>
            </a:r>
            <a:r>
              <a:rPr lang="en-US" sz="1800" dirty="0" err="1">
                <a:effectLst/>
                <a:latin typeface="ACaslonPro"/>
              </a:rPr>
              <a:t>Ehrenfest’s</a:t>
            </a:r>
            <a:r>
              <a:rPr lang="en-US" sz="1800" dirty="0">
                <a:effectLst/>
                <a:latin typeface="ACaslonPro"/>
              </a:rPr>
              <a:t> theorem”: </a:t>
            </a:r>
            <a:endParaRPr lang="en-US" dirty="0"/>
          </a:p>
        </p:txBody>
      </p:sp>
      <p:pic>
        <p:nvPicPr>
          <p:cNvPr id="11" name="Picture 10" descr="A black and white math symbols&#10;&#10;Description automatically generated with medium confidence">
            <a:extLst>
              <a:ext uri="{FF2B5EF4-FFF2-40B4-BE49-F238E27FC236}">
                <a16:creationId xmlns:a16="http://schemas.microsoft.com/office/drawing/2014/main" id="{03E3785D-DE8A-0A89-B8F4-20A4D718F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0010" y="5575687"/>
            <a:ext cx="3699510" cy="106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71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881F99-A82A-002D-2299-30285FC19582}"/>
              </a:ext>
            </a:extLst>
          </p:cNvPr>
          <p:cNvSpPr txBox="1">
            <a:spLocks/>
          </p:cNvSpPr>
          <p:nvPr/>
        </p:nvSpPr>
        <p:spPr>
          <a:xfrm>
            <a:off x="370840" y="1320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Continuous Translational Symmetry and Momentum Conservation </a:t>
            </a:r>
            <a:endParaRPr lang="en-US" b="1" dirty="0"/>
          </a:p>
        </p:txBody>
      </p:sp>
      <p:pic>
        <p:nvPicPr>
          <p:cNvPr id="4" name="Picture 3" descr="A close up of a letter&#10;&#10;Description automatically generated">
            <a:extLst>
              <a:ext uri="{FF2B5EF4-FFF2-40B4-BE49-F238E27FC236}">
                <a16:creationId xmlns:a16="http://schemas.microsoft.com/office/drawing/2014/main" id="{C55139CB-30F8-232E-13AC-0D31724FA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546" y="2209358"/>
            <a:ext cx="4354830" cy="9375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A51C4F-E2A4-2141-BDFA-552B5AD01054}"/>
                  </a:ext>
                </a:extLst>
              </p:cNvPr>
              <p:cNvSpPr txBox="1"/>
              <p:nvPr/>
            </p:nvSpPr>
            <p:spPr>
              <a:xfrm>
                <a:off x="370840" y="3360476"/>
                <a:ext cx="1136921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For the case of continuous symmetries, it is often much easier to work with the infinitesimal form of the transformation; any finite transformation can then be built up as a product of infinitesimal transformations. In particular, the finite translation by </a:t>
                </a:r>
                <a:r>
                  <a:rPr lang="en-US" sz="1800" i="1" dirty="0">
                    <a:effectLst/>
                    <a:latin typeface="ACaslonPro"/>
                  </a:rPr>
                  <a:t>a </a:t>
                </a:r>
                <a:r>
                  <a:rPr lang="en-US" sz="1800" dirty="0">
                    <a:effectLst/>
                    <a:latin typeface="ACaslonPro"/>
                  </a:rPr>
                  <a:t>is a sequence of </a:t>
                </a:r>
                <a:r>
                  <a:rPr lang="en-US" sz="1800" i="1" dirty="0">
                    <a:effectLst/>
                    <a:latin typeface="ACaslonPro"/>
                  </a:rPr>
                  <a:t>N </a:t>
                </a:r>
                <a:r>
                  <a:rPr lang="en-US" sz="1800" dirty="0">
                    <a:effectLst/>
                    <a:latin typeface="ACaslonPro"/>
                  </a:rPr>
                  <a:t>infinitesimal translations with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in the limit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A51C4F-E2A4-2141-BDFA-552B5AD01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40" y="3360476"/>
                <a:ext cx="11369215" cy="923330"/>
              </a:xfrm>
              <a:prstGeom prst="rect">
                <a:avLst/>
              </a:prstGeom>
              <a:blipFill>
                <a:blip r:embed="rId3"/>
                <a:stretch>
                  <a:fillRect l="-558" t="-2703" r="-558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57A89234-7F6A-1F71-C2AF-06D030E7B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414" y="4511985"/>
            <a:ext cx="5293094" cy="1349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E4B216-B15F-52AA-16B9-A5EBA9376206}"/>
              </a:ext>
            </a:extLst>
          </p:cNvPr>
          <p:cNvSpPr txBox="1"/>
          <p:nvPr/>
        </p:nvSpPr>
        <p:spPr>
          <a:xfrm>
            <a:off x="370840" y="1671177"/>
            <a:ext cx="601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Important observation related to infinitesimal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3676237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9BB8F-8F75-B813-BE29-15E1D74A1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D6543-42F3-37FF-EA19-6BDB62A82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Rotations</a:t>
            </a:r>
          </a:p>
          <a:p>
            <a:r>
              <a:rPr lang="en-US" dirty="0"/>
              <a:t>Translations</a:t>
            </a:r>
          </a:p>
          <a:p>
            <a:r>
              <a:rPr lang="en-US" dirty="0"/>
              <a:t>Conservation Laws (Translations)</a:t>
            </a:r>
          </a:p>
          <a:p>
            <a:r>
              <a:rPr lang="en-US" dirty="0"/>
              <a:t>Bloch’s theorem</a:t>
            </a:r>
          </a:p>
        </p:txBody>
      </p:sp>
    </p:spTree>
    <p:extLst>
      <p:ext uri="{BB962C8B-B14F-4D97-AF65-F5344CB8AC3E}">
        <p14:creationId xmlns:p14="http://schemas.microsoft.com/office/powerpoint/2010/main" val="1650651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EE6F1-C6BE-FC03-DAB2-14A3557E6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0"/>
            <a:ext cx="10515600" cy="1325563"/>
          </a:xfrm>
        </p:spPr>
        <p:txBody>
          <a:bodyPr/>
          <a:lstStyle/>
          <a:p>
            <a:r>
              <a:rPr lang="en-US" b="1" dirty="0"/>
              <a:t>Recap: Transformations in space: Inversions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7C82B-FAD3-A9D7-34B7-4D57D84A06F1}"/>
              </a:ext>
            </a:extLst>
          </p:cNvPr>
          <p:cNvSpPr txBox="1"/>
          <p:nvPr/>
        </p:nvSpPr>
        <p:spPr>
          <a:xfrm>
            <a:off x="320040" y="1140897"/>
            <a:ext cx="10115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The operator that reflects a function about the origin, the </a:t>
            </a:r>
            <a:r>
              <a:rPr lang="en-US" sz="1800" b="1" dirty="0">
                <a:effectLst/>
                <a:latin typeface="ACaslonPro"/>
              </a:rPr>
              <a:t>parity operator </a:t>
            </a:r>
            <a:r>
              <a:rPr lang="en-US" sz="1800" dirty="0">
                <a:effectLst/>
                <a:latin typeface="ACaslonPro"/>
              </a:rPr>
              <a:t>in one dimension, is defined by </a:t>
            </a:r>
            <a:endParaRPr lang="en-US" dirty="0"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C28845A-E624-B61A-00C2-4B2B8F7AE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" y="1655009"/>
            <a:ext cx="4282440" cy="727519"/>
          </a:xfrm>
          <a:prstGeom prst="rect">
            <a:avLst/>
          </a:prstGeom>
        </p:spPr>
      </p:pic>
      <p:pic>
        <p:nvPicPr>
          <p:cNvPr id="7" name="Picture 6" descr="Graph of a function with a graph&#10;&#10;Description automatically generated">
            <a:extLst>
              <a:ext uri="{FF2B5EF4-FFF2-40B4-BE49-F238E27FC236}">
                <a16:creationId xmlns:a16="http://schemas.microsoft.com/office/drawing/2014/main" id="{CA3034E9-DA34-8411-3BEC-69AC90EB8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514" y="3535680"/>
            <a:ext cx="5281485" cy="3322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CBE0A8-3B26-3F98-23F9-0B7307A957D8}"/>
              </a:ext>
            </a:extLst>
          </p:cNvPr>
          <p:cNvSpPr txBox="1"/>
          <p:nvPr/>
        </p:nvSpPr>
        <p:spPr>
          <a:xfrm>
            <a:off x="384810" y="2549648"/>
            <a:ext cx="9950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The effect of parity is shown graphically below. In 3-dim, parity changes the sign of all three coordinates </a:t>
            </a:r>
            <a:endParaRPr lang="en-US" dirty="0"/>
          </a:p>
        </p:txBody>
      </p:sp>
      <p:pic>
        <p:nvPicPr>
          <p:cNvPr id="10" name="Picture 9" descr="A black symbol with a white background&#10;&#10;Description automatically generated">
            <a:extLst>
              <a:ext uri="{FF2B5EF4-FFF2-40B4-BE49-F238E27FC236}">
                <a16:creationId xmlns:a16="http://schemas.microsoft.com/office/drawing/2014/main" id="{FBAF3184-F908-7B04-97A9-670ABCB30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" y="3086100"/>
            <a:ext cx="4813300" cy="68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DB526B-42EC-8104-BED1-549262439197}"/>
                  </a:ext>
                </a:extLst>
              </p:cNvPr>
              <p:cNvSpPr txBox="1"/>
              <p:nvPr/>
            </p:nvSpPr>
            <p:spPr>
              <a:xfrm>
                <a:off x="320040" y="3939020"/>
                <a:ext cx="6590587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The parity operation in three dimensions can be realized as a mirror </a:t>
                </a:r>
              </a:p>
              <a:p>
                <a:r>
                  <a:rPr lang="en-US" sz="1800" dirty="0">
                    <a:effectLst/>
                    <a:latin typeface="ACaslonPro"/>
                  </a:rPr>
                  <a:t>reflection followed by a rotation </a:t>
                </a:r>
                <a:endParaRPr lang="en-US" dirty="0">
                  <a:effectLst/>
                </a:endParaRPr>
              </a:p>
              <a:p>
                <a:endParaRPr lang="en-US" dirty="0"/>
              </a:p>
              <a:p>
                <a:r>
                  <a:rPr lang="en-US" sz="1800" dirty="0">
                    <a:effectLst/>
                    <a:latin typeface="ACaslonPro"/>
                  </a:rPr>
                  <a:t>In two dimensions, the transformation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dirty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ffectLst/>
                  </a:rPr>
                  <a:t> is no</a:t>
                </a:r>
              </a:p>
              <a:p>
                <a:r>
                  <a:rPr lang="en-US" dirty="0"/>
                  <a:t>different from 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effectLst/>
                  </a:rPr>
                  <a:t> angle rotation. </a:t>
                </a:r>
              </a:p>
              <a:p>
                <a:r>
                  <a:rPr lang="en-US" dirty="0"/>
                  <a:t>We will use the term </a:t>
                </a:r>
                <a:r>
                  <a:rPr lang="en-US" b="1" dirty="0"/>
                  <a:t>parity</a:t>
                </a:r>
                <a:r>
                  <a:rPr lang="en-US" dirty="0"/>
                  <a:t> exclusively for spatial inversion </a:t>
                </a:r>
              </a:p>
              <a:p>
                <a:endParaRPr lang="en-US" dirty="0"/>
              </a:p>
              <a:p>
                <a:endParaRPr lang="en-US" sz="1800" dirty="0">
                  <a:effectLst/>
                  <a:latin typeface="ACaslonPro"/>
                </a:endParaRPr>
              </a:p>
              <a:p>
                <a:r>
                  <a:rPr lang="en-US" sz="1800" dirty="0">
                    <a:effectLst/>
                    <a:latin typeface="ACaslonPro"/>
                  </a:rPr>
                  <a:t>in one or three dimensions. </a:t>
                </a:r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DB526B-42EC-8104-BED1-549262439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" y="3939020"/>
                <a:ext cx="6590587" cy="2585323"/>
              </a:xfrm>
              <a:prstGeom prst="rect">
                <a:avLst/>
              </a:prstGeom>
              <a:blipFill>
                <a:blip r:embed="rId6"/>
                <a:stretch>
                  <a:fillRect l="-769" t="-980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15BB3C02-04C9-1A98-AB9E-3AB96A1C6D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8887" y="5717103"/>
            <a:ext cx="2120073" cy="39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40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graphing process&#10;&#10;Description automatically generated with medium confidence">
            <a:extLst>
              <a:ext uri="{FF2B5EF4-FFF2-40B4-BE49-F238E27FC236}">
                <a16:creationId xmlns:a16="http://schemas.microsoft.com/office/drawing/2014/main" id="{4BCA0ADF-767D-7ADD-4228-E899028B6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290" y="3294034"/>
            <a:ext cx="6534150" cy="3335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AAE608-5255-F4C8-9921-602AAA3C4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0"/>
            <a:ext cx="10515600" cy="1325563"/>
          </a:xfrm>
        </p:spPr>
        <p:txBody>
          <a:bodyPr/>
          <a:lstStyle/>
          <a:p>
            <a:r>
              <a:rPr lang="en-US" b="1" dirty="0"/>
              <a:t>Transformations in space: Rotations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142F51-B37B-47F2-06DA-87667941CD42}"/>
                  </a:ext>
                </a:extLst>
              </p:cNvPr>
              <p:cNvSpPr txBox="1"/>
              <p:nvPr/>
            </p:nvSpPr>
            <p:spPr>
              <a:xfrm>
                <a:off x="320040" y="1140897"/>
                <a:ext cx="115519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Finally, the operator that rotates a function about the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axis through an angle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most naturally expressed in polar coordinates as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142F51-B37B-47F2-06DA-87667941C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" y="1140897"/>
                <a:ext cx="11551920" cy="646331"/>
              </a:xfrm>
              <a:prstGeom prst="rect">
                <a:avLst/>
              </a:prstGeom>
              <a:blipFill>
                <a:blip r:embed="rId3"/>
                <a:stretch>
                  <a:fillRect l="-439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D68037C-E93D-BBF4-ED67-79E6469EA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310" y="1721188"/>
            <a:ext cx="7556500" cy="74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ACDC92-DEF6-25FC-1F85-2B7FE19F8616}"/>
                  </a:ext>
                </a:extLst>
              </p:cNvPr>
              <p:cNvSpPr txBox="1"/>
              <p:nvPr/>
            </p:nvSpPr>
            <p:spPr>
              <a:xfrm>
                <a:off x="320040" y="2819938"/>
                <a:ext cx="11094512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CaslonPro"/>
                  </a:rPr>
                  <a:t>W</a:t>
                </a:r>
                <a:r>
                  <a:rPr lang="en-US" sz="1800" dirty="0">
                    <a:effectLst/>
                    <a:latin typeface="ACaslonPro"/>
                  </a:rPr>
                  <a:t>e will introduce expressions for rotations about arbitrary axes. The action of the </a:t>
                </a:r>
                <a:r>
                  <a:rPr lang="en-US" sz="1800" b="1" dirty="0">
                    <a:effectLst/>
                    <a:latin typeface="ACaslonPro"/>
                  </a:rPr>
                  <a:t>rotation operator </a:t>
                </a:r>
                <a:r>
                  <a:rPr lang="en-US" sz="1800" dirty="0">
                    <a:effectLst/>
                    <a:latin typeface="ACaslonPro"/>
                  </a:rPr>
                  <a:t>on a function is </a:t>
                </a:r>
              </a:p>
              <a:p>
                <a:r>
                  <a:rPr lang="en-US" sz="1800" dirty="0">
                    <a:effectLst/>
                    <a:latin typeface="ACaslonPro"/>
                  </a:rPr>
                  <a:t>illustrated here in the figure below.</a:t>
                </a:r>
              </a:p>
              <a:p>
                <a:endParaRPr lang="en-US" dirty="0">
                  <a:latin typeface="ACaslonPro"/>
                </a:endParaRPr>
              </a:p>
              <a:p>
                <a:r>
                  <a:rPr lang="en-US" dirty="0">
                    <a:latin typeface="ACaslonPro"/>
                  </a:rPr>
                  <a:t>A function                 </a:t>
                </a:r>
                <a:r>
                  <a:rPr lang="en-US" sz="1800" dirty="0">
                    <a:effectLst/>
                    <a:latin typeface="ACaslonPro"/>
                  </a:rPr>
                  <a:t>and the rotated function </a:t>
                </a:r>
              </a:p>
              <a:p>
                <a:r>
                  <a:rPr lang="en-US" sz="1800" dirty="0">
                    <a:effectLst/>
                    <a:latin typeface="ACaslonPro"/>
                  </a:rPr>
                  <a:t>after a counter-clockwise rotation about the vertical axis by an angle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ACDC92-DEF6-25FC-1F85-2B7FE19F8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" y="2819938"/>
                <a:ext cx="11094512" cy="1477328"/>
              </a:xfrm>
              <a:prstGeom prst="rect">
                <a:avLst/>
              </a:prstGeom>
              <a:blipFill>
                <a:blip r:embed="rId5"/>
                <a:stretch>
                  <a:fillRect l="-458" t="-2564" b="-5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047BFE3-1E40-286A-CC3A-D7FD4D84A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835" y="3710314"/>
            <a:ext cx="670048" cy="2454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83F430-AD53-B011-B7C2-A0FFCE004A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3331" y="3708649"/>
            <a:ext cx="2204189" cy="259708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0268AED1-0CE5-A64E-B060-5F4D00FDA8A0}"/>
              </a:ext>
            </a:extLst>
          </p:cNvPr>
          <p:cNvSpPr/>
          <p:nvPr/>
        </p:nvSpPr>
        <p:spPr>
          <a:xfrm rot="1626628">
            <a:off x="5446120" y="4341192"/>
            <a:ext cx="608881" cy="6110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16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4D096-D025-97B8-AA61-31F17D288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21" y="0"/>
            <a:ext cx="10515600" cy="1325563"/>
          </a:xfrm>
        </p:spPr>
        <p:txBody>
          <a:bodyPr/>
          <a:lstStyle/>
          <a:p>
            <a:r>
              <a:rPr lang="en-US" b="1" dirty="0"/>
              <a:t>Translations: the translations operator</a:t>
            </a:r>
          </a:p>
        </p:txBody>
      </p:sp>
      <p:pic>
        <p:nvPicPr>
          <p:cNvPr id="3" name="Picture 2" descr="A black symbols on a white background&#10;&#10;Description automatically generated">
            <a:extLst>
              <a:ext uri="{FF2B5EF4-FFF2-40B4-BE49-F238E27FC236}">
                <a16:creationId xmlns:a16="http://schemas.microsoft.com/office/drawing/2014/main" id="{982E417C-1A56-16AD-0889-D690E01EB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180" y="1117799"/>
            <a:ext cx="4831080" cy="779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590BD8-CD3A-7CAE-17A6-266B652186CB}"/>
                  </a:ext>
                </a:extLst>
              </p:cNvPr>
              <p:cNvSpPr txBox="1"/>
              <p:nvPr/>
            </p:nvSpPr>
            <p:spPr>
              <a:xfrm>
                <a:off x="248920" y="2083710"/>
                <a:ext cx="12004697" cy="653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 can express the </a:t>
                </a:r>
                <a:r>
                  <a:rPr lang="en-US" sz="1800" b="1" dirty="0">
                    <a:effectLst/>
                    <a:latin typeface="ACaslonPro"/>
                  </a:rPr>
                  <a:t>translation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 dirty="0" smtClean="0">
                            <a:effectLst/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acc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terms of the momentum operator, to which it is intimately related. </a:t>
                </a:r>
              </a:p>
              <a:p>
                <a:r>
                  <a:rPr lang="en-US" dirty="0"/>
                  <a:t>To that end, we replace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180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by its Taylor Series. Therefore, we obtain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) 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590BD8-CD3A-7CAE-17A6-266B65218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20" y="2083710"/>
                <a:ext cx="12004697" cy="653769"/>
              </a:xfrm>
              <a:prstGeom prst="rect">
                <a:avLst/>
              </a:prstGeom>
              <a:blipFill>
                <a:blip r:embed="rId3"/>
                <a:stretch>
                  <a:fillRect l="-423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27B46716-FAB3-960F-1FAD-D8F742620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" y="5862290"/>
            <a:ext cx="4753659" cy="896523"/>
          </a:xfrm>
          <a:prstGeom prst="rect">
            <a:avLst/>
          </a:prstGeom>
        </p:spPr>
      </p:pic>
      <p:pic>
        <p:nvPicPr>
          <p:cNvPr id="8" name="Picture 7" descr="A group of mathematical equations&#10;&#10;Description automatically generated">
            <a:extLst>
              <a:ext uri="{FF2B5EF4-FFF2-40B4-BE49-F238E27FC236}">
                <a16:creationId xmlns:a16="http://schemas.microsoft.com/office/drawing/2014/main" id="{136472F1-517F-F95C-3596-555DC107B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561" y="2794651"/>
            <a:ext cx="7208520" cy="2308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66A716-1395-BB91-54A7-5B930D0A4264}"/>
              </a:ext>
            </a:extLst>
          </p:cNvPr>
          <p:cNvSpPr txBox="1"/>
          <p:nvPr/>
        </p:nvSpPr>
        <p:spPr>
          <a:xfrm>
            <a:off x="248920" y="5222414"/>
            <a:ext cx="4147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The right-hand side of this equation is the </a:t>
            </a:r>
          </a:p>
          <a:p>
            <a:r>
              <a:rPr lang="en-US" sz="1800" dirty="0">
                <a:effectLst/>
                <a:latin typeface="ACaslonPro"/>
              </a:rPr>
              <a:t>exponential function 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EF4867-ECC5-09F8-D115-F57F036AC1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715" y="5545579"/>
            <a:ext cx="3327730" cy="1243912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8ADDEC38-17BB-28A2-B0F7-8871D5279897}"/>
              </a:ext>
            </a:extLst>
          </p:cNvPr>
          <p:cNvSpPr/>
          <p:nvPr/>
        </p:nvSpPr>
        <p:spPr>
          <a:xfrm>
            <a:off x="5426365" y="6055642"/>
            <a:ext cx="550863" cy="5098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60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0C38-3EF8-437C-63B7-75DBEA00C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40" y="10160"/>
            <a:ext cx="10515600" cy="1325563"/>
          </a:xfrm>
        </p:spPr>
        <p:txBody>
          <a:bodyPr/>
          <a:lstStyle/>
          <a:p>
            <a:r>
              <a:rPr lang="en-US" b="1" dirty="0"/>
              <a:t>Translations: the translations operator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7ED53D-E4EA-C438-F0AD-ED10E70A5A77}"/>
              </a:ext>
            </a:extLst>
          </p:cNvPr>
          <p:cNvSpPr txBox="1"/>
          <p:nvPr/>
        </p:nvSpPr>
        <p:spPr>
          <a:xfrm>
            <a:off x="370840" y="1193899"/>
            <a:ext cx="5292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previous expression, we used the QM postulate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978E5-3587-E7DF-BF29-ECE278BE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640" y="1229853"/>
            <a:ext cx="1348087" cy="2712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CDCCDD-D927-37ED-596A-82A52A1159B5}"/>
                  </a:ext>
                </a:extLst>
              </p:cNvPr>
              <p:cNvSpPr txBox="1"/>
              <p:nvPr/>
            </p:nvSpPr>
            <p:spPr>
              <a:xfrm>
                <a:off x="370840" y="2912313"/>
                <a:ext cx="10344370" cy="653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We say that the momentum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 dirty="0" smtClean="0">
                            <a:effectLst/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acc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 is the </a:t>
                </a:r>
                <a:r>
                  <a:rPr lang="en-US" sz="1800" b="1" dirty="0">
                    <a:effectLst/>
                    <a:latin typeface="ACaslonPro"/>
                  </a:rPr>
                  <a:t>“</a:t>
                </a:r>
                <a:r>
                  <a:rPr lang="en-US" sz="1800" b="1" dirty="0">
                    <a:effectLst/>
                    <a:highlight>
                      <a:srgbClr val="FFFF00"/>
                    </a:highlight>
                    <a:latin typeface="ACaslonPro"/>
                  </a:rPr>
                  <a:t>generator” of translations</a:t>
                </a:r>
                <a:r>
                  <a:rPr lang="en-US" sz="1800" b="1" dirty="0">
                    <a:effectLst/>
                    <a:latin typeface="ACaslonPro"/>
                  </a:rPr>
                  <a:t>, </a:t>
                </a:r>
                <a:r>
                  <a:rPr lang="en-US" sz="1800" dirty="0">
                    <a:effectLst/>
                  </a:rPr>
                  <a:t>and that is a unitary operator. </a:t>
                </a:r>
                <a:endParaRPr lang="en-US" dirty="0"/>
              </a:p>
              <a:p>
                <a:r>
                  <a:rPr lang="en-US" sz="1800" dirty="0">
                    <a:effectLst/>
                    <a:latin typeface="ACaslonPro"/>
                  </a:rPr>
                  <a:t>A unitary operator is one whose adjoint is also its inverse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CDCCDD-D927-37ED-596A-82A52A115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40" y="2912313"/>
                <a:ext cx="10344370" cy="653769"/>
              </a:xfrm>
              <a:prstGeom prst="rect">
                <a:avLst/>
              </a:prstGeom>
              <a:blipFill>
                <a:blip r:embed="rId3"/>
                <a:stretch>
                  <a:fillRect l="-613" t="-192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A4AF780-91B4-E639-4282-794744CBA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407" y="1696592"/>
            <a:ext cx="2809985" cy="1050378"/>
          </a:xfrm>
          <a:prstGeom prst="rect">
            <a:avLst/>
          </a:prstGeom>
        </p:spPr>
      </p:pic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A2A26F3-BE07-E000-C9C7-4DDD1D6C9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025" y="3463481"/>
            <a:ext cx="3430197" cy="6562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677C91-A7AD-78A3-E236-910D14A304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2997" y="3673342"/>
            <a:ext cx="2218208" cy="316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5AA824-CF3A-E995-2C8B-B754422A5F2C}"/>
                  </a:ext>
                </a:extLst>
              </p:cNvPr>
              <p:cNvSpPr txBox="1"/>
              <p:nvPr/>
            </p:nvSpPr>
            <p:spPr>
              <a:xfrm>
                <a:off x="331197" y="4249156"/>
                <a:ext cx="11935896" cy="15441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highlight>
                      <a:srgbClr val="FFFF00"/>
                    </a:highlight>
                  </a:rPr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 dirty="0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 dirty="0" smtClean="0"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acc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 is a Hermitian operator (i.e.,</a:t>
                </a:r>
                <a:r>
                  <a:rPr lang="en-US" b="1" dirty="0">
                    <a:highlight>
                      <a:srgbClr val="FFFF00"/>
                    </a:highlight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acc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 dirty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dirty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e>
                      <m:sup>
                        <m:r>
                          <a:rPr lang="en-US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), one can prove that the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acc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 is unitary.</a:t>
                </a:r>
                <a:r>
                  <a:rPr lang="en-US" dirty="0"/>
                  <a:t> To show this</a:t>
                </a:r>
              </a:p>
              <a:p>
                <a:endParaRPr lang="en-US" dirty="0"/>
              </a:p>
              <a:p>
                <a:r>
                  <a:rPr lang="en-US" dirty="0"/>
                  <a:t>we define the exponential of an operator by its power series so that</a:t>
                </a:r>
              </a:p>
              <a:p>
                <a:endParaRPr lang="en-US" sz="1800" dirty="0">
                  <a:effectLst/>
                  <a:latin typeface="CMR10"/>
                </a:endParaRPr>
              </a:p>
              <a:p>
                <a:r>
                  <a:rPr lang="en-US" sz="1800" dirty="0">
                    <a:effectLst/>
                    <a:latin typeface="CMR10"/>
                  </a:rPr>
                  <a:t>Taking the adjoint, we complex conjugate all numbers, reverse the order of all operators and replace each one with its adjoint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5AA824-CF3A-E995-2C8B-B754422A5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97" y="4249156"/>
                <a:ext cx="11935896" cy="1544141"/>
              </a:xfrm>
              <a:prstGeom prst="rect">
                <a:avLst/>
              </a:prstGeom>
              <a:blipFill>
                <a:blip r:embed="rId7"/>
                <a:stretch>
                  <a:fillRect l="-319" t="-813" b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number of letters and numbers&#10;&#10;Description automatically generated with medium confidence">
            <a:extLst>
              <a:ext uri="{FF2B5EF4-FFF2-40B4-BE49-F238E27FC236}">
                <a16:creationId xmlns:a16="http://schemas.microsoft.com/office/drawing/2014/main" id="{D44DBBA1-57EC-E099-0B89-C51869CEB3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6607" y="4726840"/>
            <a:ext cx="3587713" cy="5722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2F53DF-6CDC-43F6-36DE-F3E442A46B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197" y="5786260"/>
            <a:ext cx="4478020" cy="522275"/>
          </a:xfrm>
          <a:prstGeom prst="rect">
            <a:avLst/>
          </a:prstGeom>
        </p:spPr>
      </p:pic>
      <p:pic>
        <p:nvPicPr>
          <p:cNvPr id="18" name="Picture 17" descr="A group of black letters&#10;&#10;Description automatically generated">
            <a:extLst>
              <a:ext uri="{FF2B5EF4-FFF2-40B4-BE49-F238E27FC236}">
                <a16:creationId xmlns:a16="http://schemas.microsoft.com/office/drawing/2014/main" id="{B4DAA776-3CAF-56F7-D909-7105E215ED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6285" y="5743642"/>
            <a:ext cx="3496035" cy="554016"/>
          </a:xfrm>
          <a:prstGeom prst="rect">
            <a:avLst/>
          </a:prstGeom>
        </p:spPr>
      </p:pic>
      <p:pic>
        <p:nvPicPr>
          <p:cNvPr id="20" name="Picture 1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ADDC763-1730-3473-C595-EDDC56788D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2320" y="5854613"/>
            <a:ext cx="868132" cy="3080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44801F-437A-D50F-30D7-FF6EAA6C47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81015" y="6358485"/>
            <a:ext cx="3804473" cy="376484"/>
          </a:xfrm>
          <a:prstGeom prst="rect">
            <a:avLst/>
          </a:prstGeom>
        </p:spPr>
      </p:pic>
      <p:pic>
        <p:nvPicPr>
          <p:cNvPr id="24" name="Picture 23" descr="A black symbols on a white background&#10;&#10;Description automatically generated">
            <a:extLst>
              <a:ext uri="{FF2B5EF4-FFF2-40B4-BE49-F238E27FC236}">
                <a16:creationId xmlns:a16="http://schemas.microsoft.com/office/drawing/2014/main" id="{263C95AC-34ED-3178-9CE5-D5D6784072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40" y="6327237"/>
            <a:ext cx="1722157" cy="438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80AF53-805B-E404-AB04-3F3258629E35}"/>
                  </a:ext>
                </a:extLst>
              </p:cNvPr>
              <p:cNvSpPr txBox="1"/>
              <p:nvPr/>
            </p:nvSpPr>
            <p:spPr>
              <a:xfrm>
                <a:off x="2170371" y="6368592"/>
                <a:ext cx="60908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A and B commute. Since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𝑖𝑄</m:t>
                    </m:r>
                  </m:oMath>
                </a14:m>
                <a:r>
                  <a:rPr lang="en-US" dirty="0"/>
                  <a:t> clearly commutes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then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80AF53-805B-E404-AB04-3F3258629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371" y="6368592"/>
                <a:ext cx="6090835" cy="369332"/>
              </a:xfrm>
              <a:prstGeom prst="rect">
                <a:avLst/>
              </a:prstGeom>
              <a:blipFill>
                <a:blip r:embed="rId14"/>
                <a:stretch>
                  <a:fillRect l="-62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141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54573-2FB1-0C7D-0112-237D3E66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80" y="0"/>
            <a:ext cx="10515600" cy="1325563"/>
          </a:xfrm>
        </p:spPr>
        <p:txBody>
          <a:bodyPr/>
          <a:lstStyle/>
          <a:p>
            <a:r>
              <a:rPr lang="en-US" b="1" dirty="0"/>
              <a:t>How operators transform (translations)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0E4C3F-04BF-EA1C-C315-362D0A19A456}"/>
                  </a:ext>
                </a:extLst>
              </p:cNvPr>
              <p:cNvSpPr txBox="1"/>
              <p:nvPr/>
            </p:nvSpPr>
            <p:spPr>
              <a:xfrm>
                <a:off x="360680" y="1140897"/>
                <a:ext cx="11125803" cy="9419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So far, we have shown how to translate a </a:t>
                </a:r>
                <a:r>
                  <a:rPr lang="en-US" sz="1800" i="1" dirty="0">
                    <a:effectLst/>
                    <a:latin typeface="ACaslonPro"/>
                  </a:rPr>
                  <a:t>function. </a:t>
                </a:r>
                <a:r>
                  <a:rPr lang="en-US" sz="1800" dirty="0">
                    <a:effectLst/>
                    <a:latin typeface="ACaslonPro"/>
                  </a:rPr>
                  <a:t>We can also consider what it means to </a:t>
                </a:r>
                <a:r>
                  <a:rPr lang="en-US" sz="1800" i="1" dirty="0">
                    <a:effectLst/>
                    <a:latin typeface="ACaslonPro"/>
                  </a:rPr>
                  <a:t>translate an operator</a:t>
                </a:r>
                <a:r>
                  <a:rPr lang="en-US" sz="1800" dirty="0">
                    <a:effectLst/>
                    <a:latin typeface="ACaslonPro"/>
                  </a:rPr>
                  <a:t>. </a:t>
                </a:r>
              </a:p>
              <a:p>
                <a:r>
                  <a:rPr lang="en-US" sz="1800" dirty="0">
                    <a:effectLst/>
                    <a:latin typeface="ACaslonPro"/>
                  </a:rPr>
                  <a:t>The transformed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 </a:t>
                </a:r>
                <a:r>
                  <a:rPr lang="en-US" dirty="0"/>
                  <a:t>is defined to be the operator that gives the same expectation value in the untranslated </a:t>
                </a:r>
              </a:p>
              <a:p>
                <a:r>
                  <a:rPr lang="en-US" dirty="0"/>
                  <a:t>state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as does the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acc>
                  </m:oMath>
                </a14:m>
                <a:r>
                  <a:rPr lang="en-US" dirty="0"/>
                  <a:t> in the translated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’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0E4C3F-04BF-EA1C-C315-362D0A19A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0" y="1140897"/>
                <a:ext cx="11125803" cy="941925"/>
              </a:xfrm>
              <a:prstGeom prst="rect">
                <a:avLst/>
              </a:prstGeom>
              <a:blipFill>
                <a:blip r:embed="rId3"/>
                <a:stretch>
                  <a:fillRect l="-456" t="-2632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line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E51EB33D-88A4-96C3-709C-E05AE74E4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805" y="2170391"/>
            <a:ext cx="3435350" cy="9227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A081F7-332F-B4CE-72C5-87F8507099D8}"/>
                  </a:ext>
                </a:extLst>
              </p:cNvPr>
              <p:cNvSpPr txBox="1"/>
              <p:nvPr/>
            </p:nvSpPr>
            <p:spPr>
              <a:xfrm>
                <a:off x="399280" y="3196238"/>
                <a:ext cx="11393440" cy="12096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There are two ways to calculate the effect of a translation on an expectation value. One could actually shift the wave </a:t>
                </a:r>
              </a:p>
              <a:p>
                <a:r>
                  <a:rPr lang="en-US" sz="1800" dirty="0">
                    <a:effectLst/>
                    <a:latin typeface="ACaslonPro"/>
                  </a:rPr>
                  <a:t>function over some distance (this is called an </a:t>
                </a:r>
                <a:r>
                  <a:rPr lang="en-US" sz="1800" b="1" dirty="0">
                    <a:effectLst/>
                    <a:latin typeface="ACaslonPro"/>
                  </a:rPr>
                  <a:t>active transformation</a:t>
                </a:r>
                <a:r>
                  <a:rPr lang="en-US" sz="1800" dirty="0">
                    <a:effectLst/>
                    <a:latin typeface="ACaslonPro"/>
                  </a:rPr>
                  <a:t>) </a:t>
                </a:r>
                <a:r>
                  <a:rPr lang="en-US" sz="1800" i="1" dirty="0">
                    <a:effectLst/>
                    <a:latin typeface="ACaslonPro"/>
                  </a:rPr>
                  <a:t>or </a:t>
                </a:r>
                <a:r>
                  <a:rPr lang="en-US" sz="1800" dirty="0">
                    <a:effectLst/>
                    <a:latin typeface="ACaslonPro"/>
                  </a:rPr>
                  <a:t>one could leave the wave function where it was </a:t>
                </a:r>
              </a:p>
              <a:p>
                <a:r>
                  <a:rPr lang="en-US" sz="1800" dirty="0">
                    <a:effectLst/>
                    <a:latin typeface="ACaslonPro"/>
                  </a:rPr>
                  <a:t>and shift the origin of our coordinate system by the same amount in the opposite direction (a </a:t>
                </a:r>
                <a:r>
                  <a:rPr lang="en-US" sz="1800" b="1" dirty="0">
                    <a:effectLst/>
                    <a:latin typeface="ACaslonPro"/>
                  </a:rPr>
                  <a:t>passive transformation</a:t>
                </a:r>
                <a:r>
                  <a:rPr lang="en-US" sz="1800" dirty="0">
                    <a:effectLst/>
                    <a:latin typeface="ACaslonPro"/>
                  </a:rPr>
                  <a:t>). </a:t>
                </a:r>
              </a:p>
              <a:p>
                <a:r>
                  <a:rPr lang="en-US" sz="1800" dirty="0">
                    <a:effectLst/>
                    <a:latin typeface="ACaslonPro"/>
                  </a:rPr>
                  <a:t>The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the operator in this shifted coordinate system.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A081F7-332F-B4CE-72C5-87F850709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80" y="3196238"/>
                <a:ext cx="11393440" cy="1209627"/>
              </a:xfrm>
              <a:prstGeom prst="rect">
                <a:avLst/>
              </a:prstGeom>
              <a:blipFill>
                <a:blip r:embed="rId5"/>
                <a:stretch>
                  <a:fillRect l="-445" t="-2062" b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math equation with symbols&#10;&#10;Description automatically generated with medium confidence">
            <a:extLst>
              <a:ext uri="{FF2B5EF4-FFF2-40B4-BE49-F238E27FC236}">
                <a16:creationId xmlns:a16="http://schemas.microsoft.com/office/drawing/2014/main" id="{8DBBFCE7-ADC5-4C8F-EAE7-14CA057C5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5345" y="4348805"/>
            <a:ext cx="3715385" cy="1098462"/>
          </a:xfrm>
          <a:prstGeom prst="rect">
            <a:avLst/>
          </a:prstGeom>
        </p:spPr>
      </p:pic>
      <p:pic>
        <p:nvPicPr>
          <p:cNvPr id="10" name="Picture 9" descr="A black symbol with three lines&#10;&#10;Description automatically generated with medium confidence">
            <a:extLst>
              <a:ext uri="{FF2B5EF4-FFF2-40B4-BE49-F238E27FC236}">
                <a16:creationId xmlns:a16="http://schemas.microsoft.com/office/drawing/2014/main" id="{D562DCF8-D1F0-6BF2-8D40-F8ACF7206F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0316" y="5405606"/>
            <a:ext cx="1772920" cy="4535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BE0151-BFE4-625D-3DC8-6B966F4E4620}"/>
              </a:ext>
            </a:extLst>
          </p:cNvPr>
          <p:cNvSpPr txBox="1"/>
          <p:nvPr/>
        </p:nvSpPr>
        <p:spPr>
          <a:xfrm>
            <a:off x="399280" y="5447709"/>
            <a:ext cx="8521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we are using the fact that                                      and                                      from which </a:t>
            </a:r>
          </a:p>
        </p:txBody>
      </p:sp>
      <p:pic>
        <p:nvPicPr>
          <p:cNvPr id="13" name="Picture 12" descr="A black and white image of a symbol&#10;&#10;Description automatically generated with medium confidence">
            <a:extLst>
              <a:ext uri="{FF2B5EF4-FFF2-40B4-BE49-F238E27FC236}">
                <a16:creationId xmlns:a16="http://schemas.microsoft.com/office/drawing/2014/main" id="{588D5D1C-DE19-FFA0-73E2-F32D4C9E47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8497" y="5390207"/>
            <a:ext cx="1906329" cy="468937"/>
          </a:xfrm>
          <a:prstGeom prst="rect">
            <a:avLst/>
          </a:prstGeom>
        </p:spPr>
      </p:pic>
      <p:pic>
        <p:nvPicPr>
          <p:cNvPr id="15" name="Picture 14" descr="A math equation with symbols&#10;&#10;Description automatically generated">
            <a:extLst>
              <a:ext uri="{FF2B5EF4-FFF2-40B4-BE49-F238E27FC236}">
                <a16:creationId xmlns:a16="http://schemas.microsoft.com/office/drawing/2014/main" id="{30D7EEBB-078F-479D-97B7-36DFF3467C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3137" y="5926988"/>
            <a:ext cx="2112990" cy="802530"/>
          </a:xfrm>
          <a:prstGeom prst="rect">
            <a:avLst/>
          </a:prstGeom>
        </p:spPr>
      </p:pic>
      <p:pic>
        <p:nvPicPr>
          <p:cNvPr id="17" name="Picture 16" descr="A black symbols on a white background&#10;&#10;Description automatically generated">
            <a:extLst>
              <a:ext uri="{FF2B5EF4-FFF2-40B4-BE49-F238E27FC236}">
                <a16:creationId xmlns:a16="http://schemas.microsoft.com/office/drawing/2014/main" id="{5245DCA9-C25A-6985-19F2-3BD8608C65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280" y="4686303"/>
            <a:ext cx="3926205" cy="547627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A12143C9-1497-0B52-58E4-C7B40CE80CAF}"/>
              </a:ext>
            </a:extLst>
          </p:cNvPr>
          <p:cNvSpPr/>
          <p:nvPr/>
        </p:nvSpPr>
        <p:spPr>
          <a:xfrm>
            <a:off x="4891723" y="4681948"/>
            <a:ext cx="550863" cy="5098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039ED0-181B-E0B1-4F5C-21376390EFD2}"/>
                  </a:ext>
                </a:extLst>
              </p:cNvPr>
              <p:cNvSpPr txBox="1"/>
              <p:nvPr/>
            </p:nvSpPr>
            <p:spPr>
              <a:xfrm>
                <a:off x="9566954" y="4752190"/>
                <a:ext cx="2323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every state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039ED0-181B-E0B1-4F5C-21376390E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6954" y="4752190"/>
                <a:ext cx="2323393" cy="369332"/>
              </a:xfrm>
              <a:prstGeom prst="rect">
                <a:avLst/>
              </a:prstGeom>
              <a:blipFill>
                <a:blip r:embed="rId11"/>
                <a:stretch>
                  <a:fillRect l="-2174" t="-6667" r="-108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6060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E23697-BA89-AFEC-7E07-6633103197D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60680" y="0"/>
                <a:ext cx="10515600" cy="1325563"/>
              </a:xfrm>
            </p:spPr>
            <p:txBody>
              <a:bodyPr/>
              <a:lstStyle/>
              <a:p>
                <a:r>
                  <a:rPr lang="en-US" b="1" dirty="0"/>
                  <a:t>Example 1: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acc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E23697-BA89-AFEC-7E07-663310319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0680" y="0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7FB845-C909-83AA-6770-B9B177284403}"/>
                  </a:ext>
                </a:extLst>
              </p:cNvPr>
              <p:cNvSpPr txBox="1"/>
              <p:nvPr/>
            </p:nvSpPr>
            <p:spPr>
              <a:xfrm>
                <a:off x="360680" y="1140897"/>
                <a:ext cx="115808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Let’s try to find the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obtained by applying a translation through a distance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to the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. That is, let’s try </a:t>
                </a:r>
              </a:p>
              <a:p>
                <a:r>
                  <a:rPr lang="en-US" dirty="0"/>
                  <a:t>To find the action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on an arbitrary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7FB845-C909-83AA-6770-B9B177284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0" y="1140897"/>
                <a:ext cx="11580863" cy="646331"/>
              </a:xfrm>
              <a:prstGeom prst="rect">
                <a:avLst/>
              </a:prstGeom>
              <a:blipFill>
                <a:blip r:embed="rId3"/>
                <a:stretch>
                  <a:fillRect l="-438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6B87B15-A1BE-1DF5-A895-F52409CF9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" y="1787228"/>
            <a:ext cx="4230370" cy="765944"/>
          </a:xfrm>
          <a:prstGeom prst="rect">
            <a:avLst/>
          </a:prstGeom>
        </p:spPr>
      </p:pic>
      <p:pic>
        <p:nvPicPr>
          <p:cNvPr id="7" name="Picture 6" descr="A black and white math symbol&#10;&#10;Description automatically generated with medium confidence">
            <a:extLst>
              <a:ext uri="{FF2B5EF4-FFF2-40B4-BE49-F238E27FC236}">
                <a16:creationId xmlns:a16="http://schemas.microsoft.com/office/drawing/2014/main" id="{80E6806F-78EF-769C-17C4-A212377AB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80" y="2928125"/>
            <a:ext cx="2654300" cy="584200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9A99B76-3C2F-3F18-C21A-144DC07AD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0689" y="2928125"/>
            <a:ext cx="4648200" cy="6096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EC294DF9-BEB1-4B63-13EC-FA9030F8CB26}"/>
              </a:ext>
            </a:extLst>
          </p:cNvPr>
          <p:cNvSpPr/>
          <p:nvPr/>
        </p:nvSpPr>
        <p:spPr>
          <a:xfrm>
            <a:off x="3347403" y="2978016"/>
            <a:ext cx="550863" cy="5098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A5D4B32E-931B-C712-D744-F52373DDDF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2100" y="3708006"/>
            <a:ext cx="4533900" cy="635000"/>
          </a:xfrm>
          <a:prstGeom prst="rect">
            <a:avLst/>
          </a:prstGeom>
        </p:spPr>
      </p:pic>
      <p:pic>
        <p:nvPicPr>
          <p:cNvPr id="13" name="Picture 12" descr="A black symbols on a white background&#10;&#10;Description automatically generated">
            <a:extLst>
              <a:ext uri="{FF2B5EF4-FFF2-40B4-BE49-F238E27FC236}">
                <a16:creationId xmlns:a16="http://schemas.microsoft.com/office/drawing/2014/main" id="{000CAF6D-184C-DFA6-4C75-F6A3513C7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680" y="3932022"/>
            <a:ext cx="5345663" cy="745613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F80F00F9-1CF7-5C26-B7DA-9A3B7462654B}"/>
              </a:ext>
            </a:extLst>
          </p:cNvPr>
          <p:cNvSpPr/>
          <p:nvPr/>
        </p:nvSpPr>
        <p:spPr>
          <a:xfrm>
            <a:off x="5934796" y="4088097"/>
            <a:ext cx="550863" cy="5098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45D22B-A032-DF88-EAA3-174F0B72B8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2100" y="4535323"/>
            <a:ext cx="5549900" cy="622300"/>
          </a:xfrm>
          <a:prstGeom prst="rect">
            <a:avLst/>
          </a:prstGeom>
        </p:spPr>
      </p:pic>
      <p:pic>
        <p:nvPicPr>
          <p:cNvPr id="18" name="Picture 17" descr="A black math symbol on a white background&#10;&#10;Description automatically generated">
            <a:extLst>
              <a:ext uri="{FF2B5EF4-FFF2-40B4-BE49-F238E27FC236}">
                <a16:creationId xmlns:a16="http://schemas.microsoft.com/office/drawing/2014/main" id="{77531B81-9424-3D72-9764-CF22C4278B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836" y="5529328"/>
            <a:ext cx="3581400" cy="5969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014A108-E7FA-A2ED-BB9D-BF76B1354219}"/>
              </a:ext>
            </a:extLst>
          </p:cNvPr>
          <p:cNvSpPr txBox="1"/>
          <p:nvPr/>
        </p:nvSpPr>
        <p:spPr>
          <a:xfrm>
            <a:off x="412836" y="5057207"/>
            <a:ext cx="220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Therefore, we obtain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755F5E-8B01-29A9-85B4-9407720F98E8}"/>
              </a:ext>
            </a:extLst>
          </p:cNvPr>
          <p:cNvSpPr txBox="1"/>
          <p:nvPr/>
        </p:nvSpPr>
        <p:spPr>
          <a:xfrm>
            <a:off x="4172024" y="5662999"/>
            <a:ext cx="408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CaslonPro"/>
              </a:rPr>
              <a:t>And f</a:t>
            </a:r>
            <a:r>
              <a:rPr lang="en-US" sz="1800" dirty="0">
                <a:effectLst/>
                <a:latin typeface="ACaslonPro"/>
              </a:rPr>
              <a:t>inally, we may read off the operator </a:t>
            </a:r>
            <a:endParaRPr lang="en-US" dirty="0"/>
          </a:p>
        </p:txBody>
      </p:sp>
      <p:pic>
        <p:nvPicPr>
          <p:cNvPr id="22" name="Picture 21" descr="A black symbol with a white background&#10;&#10;Description automatically generated">
            <a:extLst>
              <a:ext uri="{FF2B5EF4-FFF2-40B4-BE49-F238E27FC236}">
                <a16:creationId xmlns:a16="http://schemas.microsoft.com/office/drawing/2014/main" id="{4302E522-C6D1-B691-B372-B16B90A563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97766" y="5542028"/>
            <a:ext cx="1803400" cy="571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EC873C6-3176-3A40-8BC0-CB26D446DCD0}"/>
              </a:ext>
            </a:extLst>
          </p:cNvPr>
          <p:cNvSpPr txBox="1"/>
          <p:nvPr/>
        </p:nvSpPr>
        <p:spPr>
          <a:xfrm>
            <a:off x="349310" y="6126228"/>
            <a:ext cx="11688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corresponds to shifting the origin of our coordinates to the left by </a:t>
            </a:r>
            <a:r>
              <a:rPr lang="en-US" sz="1800" i="1" dirty="0">
                <a:effectLst/>
                <a:latin typeface="ACaslonPro"/>
              </a:rPr>
              <a:t>a </a:t>
            </a:r>
            <a:r>
              <a:rPr lang="en-US" sz="1800" dirty="0">
                <a:effectLst/>
                <a:latin typeface="ACaslonPro"/>
              </a:rPr>
              <a:t>so that positions in these transformed coordinates are </a:t>
            </a:r>
          </a:p>
          <a:p>
            <a:r>
              <a:rPr lang="en-US" sz="1800" dirty="0">
                <a:effectLst/>
                <a:latin typeface="ACaslonPro"/>
              </a:rPr>
              <a:t>greater by </a:t>
            </a:r>
            <a:r>
              <a:rPr lang="en-US" sz="1800" i="1" dirty="0">
                <a:effectLst/>
                <a:latin typeface="ACaslonPro"/>
              </a:rPr>
              <a:t>a </a:t>
            </a:r>
            <a:r>
              <a:rPr lang="en-US" sz="1800" dirty="0">
                <a:effectLst/>
                <a:latin typeface="ACaslonPro"/>
              </a:rPr>
              <a:t>than in the untransformed coordinates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252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00882F22-CEDB-FAD1-B9DE-E29CA0E190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680" y="0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b="1" dirty="0"/>
                  <a:t>Example 1: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acc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00882F22-CEDB-FAD1-B9DE-E29CA0E19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0" y="0"/>
                <a:ext cx="10515600" cy="1325563"/>
              </a:xfrm>
              <a:prstGeom prst="rect">
                <a:avLst/>
              </a:prstGeo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579D2747-8964-AF86-400F-1A8D1F708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99" y="1257542"/>
            <a:ext cx="4094269" cy="2664310"/>
          </a:xfrm>
          <a:prstGeom prst="rect">
            <a:avLst/>
          </a:prstGeom>
        </p:spPr>
      </p:pic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5B71A654-2E5B-A3B6-917E-7EF4CCBAE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668" y="1414545"/>
            <a:ext cx="3486663" cy="2547948"/>
          </a:xfrm>
          <a:prstGeom prst="rect">
            <a:avLst/>
          </a:prstGeom>
        </p:spPr>
      </p:pic>
      <p:pic>
        <p:nvPicPr>
          <p:cNvPr id="9" name="Picture 8" descr="A graph of a graph of a graph&#10;&#10;Description automatically generated">
            <a:extLst>
              <a:ext uri="{FF2B5EF4-FFF2-40B4-BE49-F238E27FC236}">
                <a16:creationId xmlns:a16="http://schemas.microsoft.com/office/drawing/2014/main" id="{34E49A8B-333B-D90D-9D05-166CA98DB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064" y="1298182"/>
            <a:ext cx="3620256" cy="2664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64A42B-448C-A9C3-2A47-2C16ABA12AAE}"/>
                  </a:ext>
                </a:extLst>
              </p:cNvPr>
              <p:cNvSpPr txBox="1"/>
              <p:nvPr/>
            </p:nvSpPr>
            <p:spPr>
              <a:xfrm>
                <a:off x="456107" y="4400129"/>
                <a:ext cx="11279783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1" dirty="0">
                    <a:effectLst/>
                    <a:highlight>
                      <a:srgbClr val="FFFF00"/>
                    </a:highlight>
                    <a:latin typeface="ACaslonPro"/>
                  </a:rPr>
                  <a:t>Active vs. passive transformations</a:t>
                </a:r>
                <a:r>
                  <a:rPr lang="en-US" sz="1800" dirty="0">
                    <a:effectLst/>
                    <a:latin typeface="ACaslonPro"/>
                  </a:rPr>
                  <a:t>: (a) depicts the original function, (b) illustrates an active transformation in which the function is shifted to the right by an amount </a:t>
                </a:r>
                <a:r>
                  <a:rPr lang="en-US" sz="1800" i="1" dirty="0">
                    <a:effectLst/>
                    <a:latin typeface="ACaslonPro"/>
                  </a:rPr>
                  <a:t>a</a:t>
                </a:r>
                <a:r>
                  <a:rPr lang="en-US" sz="1800" dirty="0">
                    <a:effectLst/>
                    <a:latin typeface="ACaslonPro"/>
                  </a:rPr>
                  <a:t>, and (c) illustrates a passive transformation where the axes are shifted to the left by an amount </a:t>
                </a:r>
                <a:r>
                  <a:rPr lang="en-US" sz="1800" i="1" dirty="0">
                    <a:effectLst/>
                    <a:latin typeface="ACaslonPro"/>
                  </a:rPr>
                  <a:t>a</a:t>
                </a:r>
                <a:r>
                  <a:rPr lang="en-US" sz="1800" dirty="0">
                    <a:effectLst/>
                    <a:latin typeface="ACaslonPro"/>
                  </a:rPr>
                  <a:t>. A point on the wave a distance </a:t>
                </a:r>
                <a:r>
                  <a:rPr lang="en-US" sz="1800" i="1" dirty="0">
                    <a:effectLst/>
                    <a:latin typeface="ACaslonPro"/>
                  </a:rPr>
                  <a:t>b </a:t>
                </a:r>
                <a:r>
                  <a:rPr lang="en-US" sz="1800" dirty="0">
                    <a:effectLst/>
                    <a:latin typeface="ACaslonPro"/>
                  </a:rPr>
                  <a:t>from the origin before the transformation is a distance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 </a:t>
                </a:r>
                <a:r>
                  <a:rPr lang="en-US" dirty="0"/>
                  <a:t>from the origin after the transformation in either (b) or (c); this is the equivalence of the two pictures.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64A42B-448C-A9C3-2A47-2C16ABA12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07" y="4400129"/>
                <a:ext cx="11279783" cy="1200329"/>
              </a:xfrm>
              <a:prstGeom prst="rect">
                <a:avLst/>
              </a:prstGeom>
              <a:blipFill>
                <a:blip r:embed="rId6"/>
                <a:stretch>
                  <a:fillRect l="-562" t="-2083" r="-787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308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7346</TotalTime>
  <Words>1845</Words>
  <Application>Microsoft Macintosh PowerPoint</Application>
  <PresentationFormat>Widescreen</PresentationFormat>
  <Paragraphs>134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ACaslonPro</vt:lpstr>
      <vt:lpstr>Arial</vt:lpstr>
      <vt:lpstr>Calibri</vt:lpstr>
      <vt:lpstr>Calibri Light</vt:lpstr>
      <vt:lpstr>Cambria Math</vt:lpstr>
      <vt:lpstr>CMR10</vt:lpstr>
      <vt:lpstr>CMSY7</vt:lpstr>
      <vt:lpstr>Tahoma</vt:lpstr>
      <vt:lpstr>Office Theme</vt:lpstr>
      <vt:lpstr>PHYS4260 Quantum Mechanics II Spring 2025 </vt:lpstr>
      <vt:lpstr>Outline</vt:lpstr>
      <vt:lpstr>Recap: Transformations in space: Inversions</vt:lpstr>
      <vt:lpstr>Transformations in space: Rotations</vt:lpstr>
      <vt:lpstr>Translations: the translations operator</vt:lpstr>
      <vt:lpstr>Translations: the translations operator</vt:lpstr>
      <vt:lpstr>How operators transform (translations)</vt:lpstr>
      <vt:lpstr>Example 1: Q ̂= x ̂ </vt:lpstr>
      <vt:lpstr>PowerPoint Presentation</vt:lpstr>
      <vt:lpstr>PowerPoint Presentation</vt:lpstr>
      <vt:lpstr>PowerPoint Presentation</vt:lpstr>
      <vt:lpstr>Translational Symmetry</vt:lpstr>
      <vt:lpstr>PowerPoint Presentation</vt:lpstr>
      <vt:lpstr>PowerPoint Presentation</vt:lpstr>
      <vt:lpstr>Discrete Translational Symmetry and Bloch’s Theorem </vt:lpstr>
      <vt:lpstr>PowerPoint Presentation</vt:lpstr>
      <vt:lpstr>PowerPoint Presentation</vt:lpstr>
      <vt:lpstr>Continuous Translational Symmetry and Momentum Conservation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PHYS4260 Quantum Mechanics II Spring 2024 </dc:title>
  <dc:creator>Marco Guzzi</dc:creator>
  <cp:lastModifiedBy>Marco Guzzi</cp:lastModifiedBy>
  <cp:revision>51</cp:revision>
  <dcterms:created xsi:type="dcterms:W3CDTF">2024-01-06T21:01:45Z</dcterms:created>
  <dcterms:modified xsi:type="dcterms:W3CDTF">2025-01-09T22:48:20Z</dcterms:modified>
</cp:coreProperties>
</file>